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9" r:id="rId9"/>
    <p:sldId id="263" r:id="rId10"/>
    <p:sldId id="264" r:id="rId11"/>
    <p:sldId id="265" r:id="rId12"/>
    <p:sldId id="266" r:id="rId13"/>
    <p:sldId id="267" r:id="rId14"/>
    <p:sldId id="270" r:id="rId15"/>
    <p:sldId id="271" r:id="rId16"/>
    <p:sldId id="272" r:id="rId17"/>
    <p:sldId id="273" r:id="rId18"/>
    <p:sldId id="275" r:id="rId19"/>
    <p:sldId id="276" r:id="rId20"/>
    <p:sldId id="277" r:id="rId21"/>
    <p:sldId id="278" r:id="rId22"/>
    <p:sldId id="274" r:id="rId23"/>
    <p:sldId id="279" r:id="rId24"/>
    <p:sldId id="280" r:id="rId25"/>
    <p:sldId id="281" r:id="rId26"/>
    <p:sldId id="282" r:id="rId27"/>
    <p:sldId id="283" r:id="rId28"/>
    <p:sldId id="284" r:id="rId29"/>
    <p:sldId id="287" r:id="rId30"/>
    <p:sldId id="285" r:id="rId31"/>
    <p:sldId id="286" r:id="rId32"/>
    <p:sldId id="288" r:id="rId33"/>
    <p:sldId id="289" r:id="rId3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clrMode="bw" frameSlides="1"/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80"/>
    <p:restoredTop sz="94825" autoAdjust="0"/>
  </p:normalViewPr>
  <p:slideViewPr>
    <p:cSldViewPr>
      <p:cViewPr>
        <p:scale>
          <a:sx n="109" d="100"/>
          <a:sy n="109" d="100"/>
        </p:scale>
        <p:origin x="480" y="1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74601-3C15-C849-934A-D3B51362CB3A}" type="datetimeFigureOut">
              <a:rPr lang="en-US" smtClean="0"/>
              <a:t>8/6/18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9E5B1D-BE54-7545-ABE7-B8CCFC976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3559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6CA864-7BE4-664F-B69A-F275AE58EDDE}" type="datetimeFigureOut">
              <a:rPr lang="en-US" smtClean="0"/>
              <a:t>8/6/18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BD1ED8-3C9F-0749-91CF-4C82F25CE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672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Betweenness_centrality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en.wikipedia.org/wiki/Degree_centrality" TargetMode="External"/><Relationship Id="rId4" Type="http://schemas.openxmlformats.org/officeDocument/2006/relationships/hyperlink" Target="https://en.wikipedia.org/wiki/Closeness_centrality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A) </a:t>
            </a:r>
            <a:r>
              <a:rPr lang="en-US" dirty="0">
                <a:hlinkClick r:id="rId3" tooltip="Betweenness centrality"/>
              </a:rPr>
              <a:t>Betweenness centrality</a:t>
            </a:r>
            <a:r>
              <a:rPr lang="en-US" dirty="0"/>
              <a:t>, B) </a:t>
            </a:r>
            <a:r>
              <a:rPr lang="en-US" dirty="0">
                <a:hlinkClick r:id="rId4" tooltip="Closeness centrality"/>
              </a:rPr>
              <a:t>Closeness </a:t>
            </a:r>
            <a:r>
              <a:rPr lang="en-US">
                <a:hlinkClick r:id="rId4" tooltip="Closeness centrality"/>
              </a:rPr>
              <a:t>centrality</a:t>
            </a:r>
            <a:r>
              <a:rPr lang="en-US"/>
              <a:t>,, </a:t>
            </a:r>
            <a:r>
              <a:rPr lang="en-US" dirty="0"/>
              <a:t>D) </a:t>
            </a:r>
            <a:r>
              <a:rPr lang="en-US" dirty="0">
                <a:hlinkClick r:id="rId5" tooltip="Degree centrality"/>
              </a:rPr>
              <a:t>Degree centrality</a:t>
            </a:r>
            <a:r>
              <a:rPr lang="en-US" dirty="0"/>
              <a:t>, of the same graph.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D1ED8-3C9F-0749-91CF-4C82F25CEE1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192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16556-F221-6B4A-941B-C4D5E89A56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074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8CDB4-73E0-F449-8197-52C89BA2DC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718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DF34A-A5BC-3C4A-95B7-3236D14BB8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59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9D3503-C020-CD4B-BF6D-3DAB6B076F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774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2F09D-1D5D-E640-9131-07ADF02E5D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750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923BF-0F1B-BD4D-9C7C-B519A1AF00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570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1F3FB7-4444-5641-9266-5DEED5BD2E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987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F59828-B2EB-2A4C-A94D-BEA8D363E8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13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B3A76C-7820-154F-80CA-E04A29777C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479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906BB-6978-DD4D-8858-DAC14037CA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765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843C49-99BB-A24A-B791-488380824C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781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39D57118-4C32-8A46-AAC1-B8BB302803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/>
          <a:ea typeface="+mj-ea"/>
          <a:cs typeface="Comic Sans M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Comic Sans MS"/>
          <a:ea typeface="+mn-ea"/>
          <a:cs typeface="Comic Sans M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Comic Sans MS"/>
          <a:ea typeface="+mn-ea"/>
          <a:cs typeface="Comic Sans M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Comic Sans MS"/>
          <a:ea typeface="+mn-ea"/>
          <a:cs typeface="Comic Sans M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Comic Sans MS"/>
          <a:ea typeface="+mn-ea"/>
          <a:cs typeface="Comic Sans M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omic Sans MS"/>
          <a:ea typeface="+mn-ea"/>
          <a:cs typeface="Comic Sans M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2130425"/>
            <a:ext cx="8458200" cy="1470025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/>
              <a:t>Chapter 10</a:t>
            </a:r>
            <a:br>
              <a:rPr lang="en-US" b="1" dirty="0"/>
            </a:br>
            <a:r>
              <a:rPr lang="en-US" b="1" dirty="0"/>
              <a:t>Influencing People</a:t>
            </a:r>
            <a:endParaRPr lang="en-US" dirty="0">
              <a:latin typeface="Comic Sans MS" charset="0"/>
              <a:cs typeface="+mj-cs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How do I influence people on Facebook and Twitter? </a:t>
            </a:r>
          </a:p>
          <a:p>
            <a:pPr eaLnBrk="1" hangingPunct="1">
              <a:defRPr/>
            </a:pP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Degree Centrality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issue degree centrality </a:t>
            </a:r>
            <a:r>
              <a:rPr lang="en-US" b="1" dirty="0"/>
              <a:t>fails</a:t>
            </a:r>
            <a:r>
              <a:rPr lang="en-US" dirty="0"/>
              <a:t> to take into account</a:t>
            </a:r>
          </a:p>
          <a:p>
            <a:pPr lvl="1"/>
            <a:r>
              <a:rPr lang="en-US" dirty="0"/>
              <a:t>if a node is connected to many </a:t>
            </a:r>
            <a:r>
              <a:rPr lang="en-US" b="1" dirty="0"/>
              <a:t>important</a:t>
            </a:r>
            <a:r>
              <a:rPr lang="en-US" dirty="0"/>
              <a:t> nodes, it should probably be </a:t>
            </a:r>
            <a:r>
              <a:rPr lang="en-US" b="1" dirty="0"/>
              <a:t>more</a:t>
            </a:r>
            <a:r>
              <a:rPr lang="en-US" dirty="0"/>
              <a:t> </a:t>
            </a:r>
            <a:r>
              <a:rPr lang="en-US" b="1" dirty="0"/>
              <a:t>important</a:t>
            </a:r>
            <a:r>
              <a:rPr lang="en-US" dirty="0"/>
              <a:t> than if it is connected to many </a:t>
            </a:r>
            <a:r>
              <a:rPr lang="en-US" b="1" dirty="0"/>
              <a:t>unimportant</a:t>
            </a:r>
            <a:r>
              <a:rPr lang="en-US" dirty="0"/>
              <a:t> nodes</a:t>
            </a:r>
          </a:p>
          <a:p>
            <a:r>
              <a:rPr lang="en-US" dirty="0"/>
              <a:t>PageRank addresses this problem by having each node “spread” its importance to its neighbors </a:t>
            </a:r>
          </a:p>
          <a:p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88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Closeness Centrality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438400"/>
          </a:xfrm>
        </p:spPr>
        <p:txBody>
          <a:bodyPr/>
          <a:lstStyle/>
          <a:p>
            <a:r>
              <a:rPr lang="en-US" sz="2200" b="1" dirty="0">
                <a:solidFill>
                  <a:srgbClr val="0000FF"/>
                </a:solidFill>
              </a:rPr>
              <a:t>How “far” a node is from its neighbors </a:t>
            </a:r>
          </a:p>
          <a:p>
            <a:r>
              <a:rPr lang="en-US" sz="2200" b="1" dirty="0">
                <a:solidFill>
                  <a:srgbClr val="0000FF"/>
                </a:solidFill>
              </a:rPr>
              <a:t>Distance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/>
              <a:t>between two nodes in a graph = number of links in a </a:t>
            </a:r>
            <a:r>
              <a:rPr lang="en-US" sz="2200" b="1" dirty="0">
                <a:solidFill>
                  <a:srgbClr val="0000FF"/>
                </a:solidFill>
              </a:rPr>
              <a:t>shortest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b="1" dirty="0">
                <a:solidFill>
                  <a:srgbClr val="0000FF"/>
                </a:solidFill>
              </a:rPr>
              <a:t>path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/>
              <a:t>containing them </a:t>
            </a:r>
          </a:p>
          <a:p>
            <a:r>
              <a:rPr lang="en-US" sz="2200" b="1" dirty="0">
                <a:solidFill>
                  <a:srgbClr val="0000FF"/>
                </a:solidFill>
              </a:rPr>
              <a:t>Path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/>
              <a:t>= a sequence of links connecting the nodes, the shortest path is one that uses the fewest possible links </a:t>
            </a:r>
          </a:p>
          <a:p>
            <a:endParaRPr lang="en-US" sz="22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3990161"/>
            <a:ext cx="4165600" cy="27583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3497889"/>
            <a:ext cx="4419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200" dirty="0"/>
              <a:t>Shortest paths between Ben and Frank is (B, A, C, D, F) with total length 4 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095810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Closeness Centrality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895600"/>
          </a:xfrm>
        </p:spPr>
        <p:txBody>
          <a:bodyPr/>
          <a:lstStyle/>
          <a:p>
            <a:r>
              <a:rPr lang="en-US" sz="2200" dirty="0"/>
              <a:t>Closeness centrality of a node is based on </a:t>
            </a:r>
            <a:r>
              <a:rPr lang="en-US" sz="2200" b="1" dirty="0">
                <a:solidFill>
                  <a:srgbClr val="0000FF"/>
                </a:solidFill>
              </a:rPr>
              <a:t>average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/>
              <a:t>of </a:t>
            </a:r>
            <a:r>
              <a:rPr lang="en-US" sz="2200" b="1" dirty="0"/>
              <a:t>shortest path lengths to </a:t>
            </a:r>
            <a:r>
              <a:rPr lang="en-US" sz="2200" b="1" dirty="0">
                <a:solidFill>
                  <a:srgbClr val="0000FF"/>
                </a:solidFill>
              </a:rPr>
              <a:t>each</a:t>
            </a:r>
            <a:r>
              <a:rPr lang="en-US" sz="2200" b="1" dirty="0"/>
              <a:t> of the other nodes </a:t>
            </a:r>
          </a:p>
          <a:p>
            <a:r>
              <a:rPr lang="en-US" sz="2200" b="1" dirty="0">
                <a:solidFill>
                  <a:srgbClr val="0000FF"/>
                </a:solidFill>
              </a:rPr>
              <a:t>Nodes for which this is small tend to be closer to other nodes and are thus more “important” </a:t>
            </a:r>
          </a:p>
          <a:p>
            <a:r>
              <a:rPr lang="en-US" sz="2200" dirty="0"/>
              <a:t>The </a:t>
            </a:r>
            <a:r>
              <a:rPr lang="en-US" sz="2200" b="1" dirty="0"/>
              <a:t>links on </a:t>
            </a:r>
            <a:r>
              <a:rPr lang="en-US" sz="2200" dirty="0"/>
              <a:t>and the </a:t>
            </a:r>
            <a:r>
              <a:rPr lang="en-US" sz="2200" b="1" dirty="0"/>
              <a:t>lengths of </a:t>
            </a:r>
            <a:r>
              <a:rPr lang="en-US" sz="2200" dirty="0"/>
              <a:t>the shortest paths for </a:t>
            </a:r>
            <a:r>
              <a:rPr lang="en-US" sz="2200" b="1" dirty="0"/>
              <a:t>Cara </a:t>
            </a:r>
          </a:p>
          <a:p>
            <a:r>
              <a:rPr lang="en-US" sz="2200" b="1" dirty="0">
                <a:solidFill>
                  <a:srgbClr val="0000FF"/>
                </a:solidFill>
              </a:rPr>
              <a:t>Average =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500" y="4358634"/>
            <a:ext cx="3873500" cy="24990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3566165"/>
            <a:ext cx="2773642" cy="79246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82668" y="5214756"/>
            <a:ext cx="5362365" cy="461977"/>
            <a:chOff x="171782" y="5610232"/>
            <a:chExt cx="5362365" cy="461977"/>
          </a:xfrm>
        </p:grpSpPr>
        <p:sp>
          <p:nvSpPr>
            <p:cNvPr id="6" name="TextBox 5"/>
            <p:cNvSpPr txBox="1"/>
            <p:nvPr/>
          </p:nvSpPr>
          <p:spPr>
            <a:xfrm>
              <a:off x="171782" y="5641322"/>
              <a:ext cx="536236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/>
                <a:t>Smaller average → </a:t>
              </a:r>
              <a:r>
                <a:rPr lang="en-US" sz="2200" b="1" dirty="0">
                  <a:solidFill>
                    <a:srgbClr val="0000FF"/>
                  </a:solidFill>
                </a:rPr>
                <a:t>higher closeness  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71782" y="5610232"/>
              <a:ext cx="5087832" cy="452658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1754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Closeness Centrality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895600"/>
          </a:xfrm>
        </p:spPr>
        <p:txBody>
          <a:bodyPr/>
          <a:lstStyle/>
          <a:p>
            <a:r>
              <a:rPr lang="en-US" sz="2200" dirty="0"/>
              <a:t>Closeness centrality of a node is based on </a:t>
            </a:r>
            <a:r>
              <a:rPr lang="en-US" sz="2200" b="1" dirty="0">
                <a:solidFill>
                  <a:srgbClr val="0000FF"/>
                </a:solidFill>
              </a:rPr>
              <a:t>average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/>
              <a:t>of </a:t>
            </a:r>
            <a:r>
              <a:rPr lang="en-US" sz="2200" b="1" dirty="0"/>
              <a:t>shortest path lengths to each of the other nodes </a:t>
            </a:r>
          </a:p>
          <a:p>
            <a:r>
              <a:rPr lang="en-US" sz="2200" dirty="0"/>
              <a:t>The </a:t>
            </a:r>
            <a:r>
              <a:rPr lang="en-US" sz="2200" b="1" dirty="0"/>
              <a:t>links on </a:t>
            </a:r>
            <a:r>
              <a:rPr lang="en-US" sz="2200" dirty="0"/>
              <a:t>and the </a:t>
            </a:r>
            <a:r>
              <a:rPr lang="en-US" sz="2200" b="1" dirty="0"/>
              <a:t>lengths of </a:t>
            </a:r>
            <a:r>
              <a:rPr lang="en-US" sz="2200" dirty="0"/>
              <a:t>the shortest paths for </a:t>
            </a:r>
            <a:r>
              <a:rPr lang="en-US" sz="2200" b="1" dirty="0"/>
              <a:t>Dana</a:t>
            </a:r>
          </a:p>
          <a:p>
            <a:r>
              <a:rPr lang="en-US" sz="2200" b="1" dirty="0">
                <a:solidFill>
                  <a:srgbClr val="0000FF"/>
                </a:solidFill>
              </a:rPr>
              <a:t>Average = </a:t>
            </a:r>
          </a:p>
          <a:p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212997" y="3734104"/>
            <a:ext cx="5041765" cy="452658"/>
            <a:chOff x="228735" y="4306890"/>
            <a:chExt cx="5041765" cy="452658"/>
          </a:xfrm>
        </p:grpSpPr>
        <p:sp>
          <p:nvSpPr>
            <p:cNvPr id="6" name="TextBox 5"/>
            <p:cNvSpPr txBox="1"/>
            <p:nvPr/>
          </p:nvSpPr>
          <p:spPr>
            <a:xfrm>
              <a:off x="228735" y="4328661"/>
              <a:ext cx="504176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/>
                <a:t>Small average → </a:t>
              </a:r>
              <a:r>
                <a:rPr lang="en-US" sz="2200" b="1" dirty="0">
                  <a:solidFill>
                    <a:srgbClr val="0000FF"/>
                  </a:solidFill>
                </a:rPr>
                <a:t>higher </a:t>
              </a:r>
              <a:r>
                <a:rPr lang="en-US" sz="2200" b="1">
                  <a:solidFill>
                    <a:srgbClr val="0000FF"/>
                  </a:solidFill>
                </a:rPr>
                <a:t>closeness  </a:t>
              </a:r>
              <a:endParaRPr lang="en-US" sz="2200" b="1" dirty="0">
                <a:solidFill>
                  <a:srgbClr val="0000FF"/>
                </a:solidFill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28735" y="4306890"/>
              <a:ext cx="4724265" cy="452658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2971800"/>
            <a:ext cx="2052548" cy="6002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6387" y="2775441"/>
            <a:ext cx="3712029" cy="244504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87965" y="4348793"/>
            <a:ext cx="3339300" cy="2400166"/>
            <a:chOff x="387965" y="4348793"/>
            <a:chExt cx="3339300" cy="240016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9909" y="4781319"/>
              <a:ext cx="2574845" cy="112003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7965" y="5945180"/>
              <a:ext cx="2618735" cy="78248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18353" y="4348793"/>
              <a:ext cx="1111865" cy="39891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984754" y="4348793"/>
              <a:ext cx="5998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1   1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998831" y="5584345"/>
              <a:ext cx="6367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2   1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021729" y="5991573"/>
              <a:ext cx="6367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2   1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966320" y="4789800"/>
              <a:ext cx="6735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3   2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021729" y="6379627"/>
              <a:ext cx="6735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4   2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984754" y="5171184"/>
              <a:ext cx="7425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5   3 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87965" y="4417483"/>
              <a:ext cx="5245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Times New Roman" charset="0"/>
                  <a:ea typeface="Times New Roman" charset="0"/>
                  <a:cs typeface="Times New Roman" charset="0"/>
                </a:rPr>
                <a:t>Cara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886200" y="5290972"/>
            <a:ext cx="52578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Compared to degree centrality, several </a:t>
            </a:r>
            <a:r>
              <a:rPr lang="en-US" sz="1600" b="1" dirty="0"/>
              <a:t>ties</a:t>
            </a:r>
            <a:r>
              <a:rPr lang="en-US" sz="1600" dirty="0"/>
              <a:t> have been broken by closeness centrality</a:t>
            </a:r>
          </a:p>
          <a:p>
            <a:endParaRPr lang="en-US" sz="1600" dirty="0"/>
          </a:p>
          <a:p>
            <a:r>
              <a:rPr lang="en-US" sz="1600" dirty="0"/>
              <a:t>Cara’s and Anna’s scores are justified by fact that they are both vital to graph’s </a:t>
            </a:r>
            <a:r>
              <a:rPr lang="en-US" sz="1600" b="1" dirty="0"/>
              <a:t>connectivity 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92866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4664563"/>
            <a:ext cx="3111500" cy="20464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Closeness Centrality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Closeness centrality is quite </a:t>
            </a:r>
            <a:r>
              <a:rPr lang="en-US" sz="2000" b="1" dirty="0"/>
              <a:t>intuitive</a:t>
            </a:r>
            <a:endParaRPr lang="en-US" sz="2000" dirty="0"/>
          </a:p>
          <a:p>
            <a:pPr lvl="1"/>
            <a:r>
              <a:rPr lang="en-US" sz="1800" dirty="0"/>
              <a:t>the more people that are close to you, the more central you are to the network </a:t>
            </a:r>
          </a:p>
          <a:p>
            <a:r>
              <a:rPr lang="en-US" sz="2000" dirty="0"/>
              <a:t>Can we do better?</a:t>
            </a:r>
          </a:p>
          <a:p>
            <a:r>
              <a:rPr lang="en-US" sz="2000" dirty="0"/>
              <a:t>Still inconsistencies in ranking</a:t>
            </a:r>
          </a:p>
          <a:p>
            <a:pPr lvl="1"/>
            <a:r>
              <a:rPr lang="en-US" sz="1800" dirty="0"/>
              <a:t>why should Anna be less important than Dana and Evan? (Dana and Evan really don’t hold graph together like Anna does) </a:t>
            </a:r>
          </a:p>
          <a:p>
            <a:pPr lvl="1"/>
            <a:r>
              <a:rPr lang="en-US" sz="1800" dirty="0"/>
              <a:t>why is Cara’s closeness only slightly higher than Dana and Evan’s? (she is much more vital to graph’s connectivity) 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637134" y="5865609"/>
            <a:ext cx="436603" cy="2814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70666" y="4529909"/>
            <a:ext cx="469080" cy="2814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49305" y="6361466"/>
            <a:ext cx="469080" cy="2814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54152" y="4664563"/>
            <a:ext cx="469080" cy="2814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 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628580" y="5105400"/>
            <a:ext cx="469080" cy="2814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36141" y="6096275"/>
            <a:ext cx="529798" cy="2814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    </a:t>
            </a:r>
          </a:p>
        </p:txBody>
      </p:sp>
    </p:spTree>
    <p:extLst>
      <p:ext uri="{BB962C8B-B14F-4D97-AF65-F5344CB8AC3E}">
        <p14:creationId xmlns:p14="http://schemas.microsoft.com/office/powerpoint/2010/main" val="5494935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Betweenness</a:t>
            </a:r>
            <a:r>
              <a:rPr lang="en-US" dirty="0"/>
              <a:t> Centrality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743200"/>
          </a:xfrm>
        </p:spPr>
        <p:txBody>
          <a:bodyPr/>
          <a:lstStyle/>
          <a:p>
            <a:r>
              <a:rPr lang="en-US" sz="2000" dirty="0"/>
              <a:t>Measuring </a:t>
            </a:r>
            <a:r>
              <a:rPr lang="en-US" sz="2000" b="1" dirty="0">
                <a:solidFill>
                  <a:srgbClr val="0000FF"/>
                </a:solidFill>
              </a:rPr>
              <a:t>connected</a:t>
            </a:r>
            <a:r>
              <a:rPr lang="en-US" sz="2000" dirty="0"/>
              <a:t>ness</a:t>
            </a:r>
          </a:p>
          <a:p>
            <a:r>
              <a:rPr lang="en-US" sz="2000" dirty="0"/>
              <a:t>Suppose </a:t>
            </a:r>
            <a:r>
              <a:rPr lang="en-US" sz="2000" b="1" dirty="0"/>
              <a:t>Anna</a:t>
            </a:r>
            <a:r>
              <a:rPr lang="en-US" sz="2000" dirty="0"/>
              <a:t> needs to get a message to </a:t>
            </a:r>
            <a:r>
              <a:rPr lang="en-US" sz="2000" b="1" dirty="0"/>
              <a:t>Frank</a:t>
            </a:r>
            <a:r>
              <a:rPr lang="en-US" sz="2000" dirty="0"/>
              <a:t>, over the shortest path possible through network </a:t>
            </a:r>
          </a:p>
          <a:p>
            <a:r>
              <a:rPr lang="en-US" sz="2000" dirty="0"/>
              <a:t>Two possible paths</a:t>
            </a:r>
          </a:p>
          <a:p>
            <a:pPr lvl="1"/>
            <a:r>
              <a:rPr lang="en-US" sz="1800" dirty="0"/>
              <a:t>tell Cara, who tells </a:t>
            </a:r>
            <a:r>
              <a:rPr lang="en-US" sz="1800" dirty="0">
                <a:solidFill>
                  <a:srgbClr val="0000FF"/>
                </a:solidFill>
              </a:rPr>
              <a:t>Dana</a:t>
            </a:r>
            <a:r>
              <a:rPr lang="en-US" sz="1800" dirty="0"/>
              <a:t>, who tells Frank</a:t>
            </a:r>
          </a:p>
          <a:p>
            <a:pPr lvl="1"/>
            <a:r>
              <a:rPr lang="en-US" sz="1800" dirty="0"/>
              <a:t>tell Cara, who tells </a:t>
            </a:r>
            <a:r>
              <a:rPr lang="en-US" sz="1800" dirty="0">
                <a:solidFill>
                  <a:srgbClr val="0000FF"/>
                </a:solidFill>
              </a:rPr>
              <a:t>Evan</a:t>
            </a:r>
            <a:r>
              <a:rPr lang="en-US" sz="1800" dirty="0"/>
              <a:t>, who tells Frank </a:t>
            </a:r>
          </a:p>
          <a:p>
            <a:r>
              <a:rPr lang="en-US" sz="2000" b="1" dirty="0"/>
              <a:t>In either case, she needs to tell Cara</a:t>
            </a:r>
            <a:r>
              <a:rPr lang="en-US" sz="2000" dirty="0"/>
              <a:t>. But then Cara has two possibilities: Dana or Evan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4251649"/>
            <a:ext cx="3238500" cy="25555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457200" y="4382606"/>
            <a:ext cx="5516881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If you were to assign importance “scores” with respect to Anna’s message to Frank, how would you do it? </a:t>
            </a:r>
          </a:p>
          <a:p>
            <a:pPr marL="342900" indent="-342900">
              <a:buFont typeface="Arial" charset="0"/>
              <a:buChar char="•"/>
            </a:pPr>
            <a:r>
              <a:rPr lang="en-US" b="1" dirty="0"/>
              <a:t>Cara may get the most</a:t>
            </a:r>
            <a:r>
              <a:rPr lang="en-US" dirty="0"/>
              <a:t>, since both paths involve her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only one of the two paths involve Dana or Evan, so they may each get half of what Cara is awarded 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/>
          </a:p>
          <a:p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01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Betweenness</a:t>
            </a:r>
            <a:r>
              <a:rPr lang="en-US" dirty="0"/>
              <a:t> Centrality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362199"/>
          </a:xfrm>
        </p:spPr>
        <p:txBody>
          <a:bodyPr/>
          <a:lstStyle/>
          <a:p>
            <a:r>
              <a:rPr lang="en-US" sz="2000" dirty="0"/>
              <a:t>What if Ben wants to send a message to Dana? </a:t>
            </a:r>
          </a:p>
          <a:p>
            <a:r>
              <a:rPr lang="en-US" sz="2000" dirty="0"/>
              <a:t>There is only one shortest path: send to </a:t>
            </a:r>
            <a:r>
              <a:rPr lang="en-US" sz="2000" b="1" dirty="0"/>
              <a:t>Anna</a:t>
            </a:r>
            <a:r>
              <a:rPr lang="en-US" sz="2000" dirty="0"/>
              <a:t>, who forwards to </a:t>
            </a:r>
            <a:r>
              <a:rPr lang="en-US" sz="2000" b="1" dirty="0"/>
              <a:t>Cara</a:t>
            </a:r>
            <a:r>
              <a:rPr lang="en-US" sz="2000" dirty="0"/>
              <a:t>, who passes to Dana </a:t>
            </a:r>
          </a:p>
          <a:p>
            <a:r>
              <a:rPr lang="en-US" sz="2000" dirty="0"/>
              <a:t>How shall we reward scores to </a:t>
            </a:r>
            <a:r>
              <a:rPr lang="en-US" sz="2000" b="1" dirty="0"/>
              <a:t>Anna</a:t>
            </a:r>
            <a:r>
              <a:rPr lang="en-US" sz="2000" dirty="0"/>
              <a:t> and </a:t>
            </a:r>
            <a:r>
              <a:rPr lang="en-US" sz="2000" b="1" dirty="0"/>
              <a:t>Cara</a:t>
            </a:r>
            <a:r>
              <a:rPr lang="en-US" sz="2000" dirty="0"/>
              <a:t>?</a:t>
            </a:r>
          </a:p>
          <a:p>
            <a:r>
              <a:rPr lang="en-US" sz="2000" b="1" dirty="0">
                <a:solidFill>
                  <a:srgbClr val="0000FF"/>
                </a:solidFill>
              </a:rPr>
              <a:t>Anna and Cara may get the same amount</a:t>
            </a:r>
          </a:p>
          <a:p>
            <a:r>
              <a:rPr lang="en-US" sz="2000" dirty="0"/>
              <a:t>How many should they get </a:t>
            </a:r>
            <a:r>
              <a:rPr lang="en-US" sz="2000" b="1" dirty="0">
                <a:solidFill>
                  <a:srgbClr val="0000FF"/>
                </a:solidFill>
              </a:rPr>
              <a:t>relative to</a:t>
            </a:r>
            <a:r>
              <a:rPr lang="en-US" sz="2000" dirty="0"/>
              <a:t> what we gave Cara, Dana, and Evan before (Anna </a:t>
            </a:r>
            <a:r>
              <a:rPr lang="en-US" sz="2000" b="1" dirty="0"/>
              <a:t>→ </a:t>
            </a:r>
            <a:r>
              <a:rPr lang="en-US" sz="2000" dirty="0"/>
              <a:t>Frank)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6005" y="4267200"/>
            <a:ext cx="3279895" cy="25882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457200" y="4007036"/>
            <a:ext cx="551688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/>
              <a:t>Previously there were two possible paths, but now there’s only one, making it more critical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/>
              <a:t>without </a:t>
            </a:r>
            <a:r>
              <a:rPr lang="en-US" sz="2000" b="1" dirty="0"/>
              <a:t>Anna</a:t>
            </a:r>
            <a:r>
              <a:rPr lang="en-US" sz="2000" dirty="0"/>
              <a:t> or </a:t>
            </a:r>
            <a:r>
              <a:rPr lang="en-US" sz="2000" b="1" dirty="0"/>
              <a:t>Cara</a:t>
            </a:r>
            <a:r>
              <a:rPr lang="en-US" sz="2000" dirty="0"/>
              <a:t>, Ben couldn’t message Dana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/>
              <a:t>likewise, without </a:t>
            </a:r>
            <a:r>
              <a:rPr lang="en-US" sz="2000" b="1" dirty="0"/>
              <a:t>Cara</a:t>
            </a:r>
            <a:r>
              <a:rPr lang="en-US" sz="2000" dirty="0"/>
              <a:t>, Anna couldn’t message Frank 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/>
          </a:p>
          <a:p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910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Betweenness</a:t>
            </a:r>
            <a:r>
              <a:rPr lang="en-US" dirty="0"/>
              <a:t> Centrality</a:t>
            </a:r>
          </a:p>
        </p:txBody>
      </p:sp>
      <p:pic>
        <p:nvPicPr>
          <p:cNvPr id="1026" name="Picture 2" descr="https://upload.wikimedia.org/wikipedia/commons/thumb/6/60/Graph_betweenness.svg/800px-Graph_betweenness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562746"/>
            <a:ext cx="51816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400" y="1600200"/>
            <a:ext cx="4038600" cy="4525963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/>
              <a:t>from </a:t>
            </a:r>
            <a:r>
              <a:rPr lang="en-US" sz="2200" b="1" dirty="0">
                <a:solidFill>
                  <a:srgbClr val="FF0000"/>
                </a:solidFill>
              </a:rPr>
              <a:t>red</a:t>
            </a:r>
            <a:r>
              <a:rPr lang="en-US" sz="2200" dirty="0"/>
              <a:t> = 0 to </a:t>
            </a:r>
            <a:r>
              <a:rPr lang="en-US" sz="2200" b="1" dirty="0">
                <a:solidFill>
                  <a:srgbClr val="0000FF"/>
                </a:solidFill>
              </a:rPr>
              <a:t>blue</a:t>
            </a:r>
            <a:r>
              <a:rPr lang="en-US" sz="2200" dirty="0"/>
              <a:t> = max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2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 err="1"/>
              <a:t>Betweenness</a:t>
            </a:r>
            <a:r>
              <a:rPr lang="en-US" sz="2200" dirty="0"/>
              <a:t> centrality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200" dirty="0"/>
              <a:t>quantifies the number of times a node acts as a </a:t>
            </a:r>
            <a:r>
              <a:rPr lang="en-US" sz="2200" b="1" dirty="0">
                <a:solidFill>
                  <a:srgbClr val="0000FF"/>
                </a:solidFill>
              </a:rPr>
              <a:t>bridge</a:t>
            </a:r>
            <a:r>
              <a:rPr lang="en-US" sz="2200" dirty="0"/>
              <a:t> along the shortest path between two other nodes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1463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Betweenness</a:t>
            </a:r>
            <a:r>
              <a:rPr lang="en-US" dirty="0"/>
              <a:t> Centrality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667000"/>
          </a:xfrm>
        </p:spPr>
        <p:txBody>
          <a:bodyPr/>
          <a:lstStyle/>
          <a:p>
            <a:r>
              <a:rPr lang="en-US" sz="2000" dirty="0"/>
              <a:t>Considers a node to be </a:t>
            </a:r>
            <a:r>
              <a:rPr lang="en-US" sz="2000" b="1" dirty="0"/>
              <a:t>more important </a:t>
            </a:r>
            <a:r>
              <a:rPr lang="en-US" sz="2000" dirty="0"/>
              <a:t>when it </a:t>
            </a:r>
            <a:r>
              <a:rPr lang="en-US" sz="2000" b="1" dirty="0">
                <a:solidFill>
                  <a:srgbClr val="0000FF"/>
                </a:solidFill>
              </a:rPr>
              <a:t>lies on more critical paths </a:t>
            </a:r>
            <a:r>
              <a:rPr lang="en-US" sz="2000" dirty="0"/>
              <a:t>between other nodes in network </a:t>
            </a:r>
          </a:p>
          <a:p>
            <a:r>
              <a:rPr lang="en-US" sz="2000" dirty="0"/>
              <a:t>If 3 shortest paths from A to B, and 2 of them contain C, then what would C be awarded for this pair? </a:t>
            </a:r>
          </a:p>
          <a:p>
            <a:r>
              <a:rPr lang="en-US" sz="2000" dirty="0"/>
              <a:t>2/3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0700" y="3657600"/>
            <a:ext cx="3543300" cy="27960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3403323"/>
            <a:ext cx="50292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/>
              <a:t>For pair Anna and Frank,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Cara is awarded 2/2, and Dana/Evan awarded ½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For pair Ben and Dana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Anna/Cara each gets 1/1 (since there is only one shortest path)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33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Betweenness</a:t>
            </a:r>
            <a:r>
              <a:rPr lang="en-US" dirty="0"/>
              <a:t> Centrality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667000"/>
          </a:xfrm>
        </p:spPr>
        <p:txBody>
          <a:bodyPr/>
          <a:lstStyle/>
          <a:p>
            <a:r>
              <a:rPr lang="en-US" sz="2000" dirty="0"/>
              <a:t>Consider </a:t>
            </a:r>
            <a:r>
              <a:rPr lang="en-US" sz="2000" dirty="0" err="1"/>
              <a:t>Betweenness</a:t>
            </a:r>
            <a:r>
              <a:rPr lang="en-US" sz="2000" dirty="0"/>
              <a:t> centrality of Cara</a:t>
            </a:r>
          </a:p>
          <a:p>
            <a:r>
              <a:rPr lang="en-US" sz="2000" dirty="0"/>
              <a:t>By intuition, will Cara’s </a:t>
            </a:r>
            <a:r>
              <a:rPr lang="en-US" sz="2000" dirty="0" err="1"/>
              <a:t>Betweenness</a:t>
            </a:r>
            <a:r>
              <a:rPr lang="en-US" sz="2000" dirty="0"/>
              <a:t> centrality be high or low?</a:t>
            </a:r>
          </a:p>
          <a:p>
            <a:r>
              <a:rPr lang="en-US" sz="2000" b="1" dirty="0">
                <a:solidFill>
                  <a:srgbClr val="0000FF"/>
                </a:solidFill>
              </a:rPr>
              <a:t>High</a:t>
            </a:r>
            <a:r>
              <a:rPr lang="en-US" sz="2000" b="1" dirty="0"/>
              <a:t>,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/>
              <a:t>because she holds the two sides of the graph together</a:t>
            </a:r>
          </a:p>
          <a:p>
            <a:r>
              <a:rPr lang="en-US" sz="2000" dirty="0">
                <a:solidFill>
                  <a:srgbClr val="0000FF"/>
                </a:solidFill>
              </a:rPr>
              <a:t>You probably know someone like her in your social network</a:t>
            </a:r>
          </a:p>
          <a:p>
            <a:r>
              <a:rPr lang="en-US" sz="2000" dirty="0"/>
              <a:t>Consider </a:t>
            </a:r>
            <a:r>
              <a:rPr lang="en-US" sz="2000" b="1" dirty="0"/>
              <a:t>each pair of nodes </a:t>
            </a:r>
            <a:r>
              <a:rPr lang="en-US" sz="2000" dirty="0"/>
              <a:t>in graph, except those with Cara</a:t>
            </a:r>
          </a:p>
          <a:p>
            <a:pPr lvl="1"/>
            <a:r>
              <a:rPr lang="en-US" sz="1800" dirty="0"/>
              <a:t>how many shortest paths are there between the pair? </a:t>
            </a:r>
          </a:p>
          <a:p>
            <a:pPr lvl="1"/>
            <a:r>
              <a:rPr lang="en-US" sz="1800" dirty="0"/>
              <a:t>how many of these shortest paths contain Cara? </a:t>
            </a:r>
          </a:p>
          <a:p>
            <a:pPr lvl="1"/>
            <a:endParaRPr lang="en-US" sz="1800" dirty="0"/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4179605"/>
            <a:ext cx="3390900" cy="267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6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/>
              <a:t>What did we learn in last chapter?</a:t>
            </a:r>
          </a:p>
          <a:p>
            <a:pPr lvl="1"/>
            <a:r>
              <a:rPr lang="en-US" sz="2000" b="1" dirty="0"/>
              <a:t>exposure to public opinion </a:t>
            </a:r>
            <a:r>
              <a:rPr lang="en-US" sz="2000" dirty="0"/>
              <a:t>breaks </a:t>
            </a:r>
            <a:r>
              <a:rPr lang="en-US" sz="2000" b="1" dirty="0"/>
              <a:t>independence</a:t>
            </a:r>
            <a:r>
              <a:rPr lang="en-US" sz="2000" dirty="0"/>
              <a:t> needed for the wisdom of crowds</a:t>
            </a:r>
          </a:p>
          <a:p>
            <a:pPr lvl="1"/>
            <a:r>
              <a:rPr lang="en-US" sz="2000" dirty="0"/>
              <a:t>in ensuing </a:t>
            </a:r>
            <a:r>
              <a:rPr lang="en-US" sz="2000" b="1" dirty="0"/>
              <a:t>fallacy</a:t>
            </a:r>
            <a:r>
              <a:rPr lang="en-US" sz="2000" dirty="0"/>
              <a:t>, people are influenced by actions of others </a:t>
            </a:r>
          </a:p>
          <a:p>
            <a:r>
              <a:rPr lang="en-US" sz="2200" dirty="0" err="1"/>
              <a:t>Viralization</a:t>
            </a:r>
            <a:r>
              <a:rPr lang="en-US" sz="2200" dirty="0"/>
              <a:t> is </a:t>
            </a:r>
            <a:r>
              <a:rPr lang="en-US" sz="2200" b="1" dirty="0"/>
              <a:t>population</a:t>
            </a:r>
            <a:r>
              <a:rPr lang="en-US" sz="2200" dirty="0"/>
              <a:t> based scenario</a:t>
            </a:r>
          </a:p>
          <a:p>
            <a:pPr lvl="1"/>
            <a:r>
              <a:rPr lang="en-US" sz="2000" dirty="0">
                <a:solidFill>
                  <a:srgbClr val="0000FF"/>
                </a:solidFill>
              </a:rPr>
              <a:t>it’s assumed that someone’s public action has the same effect on the next (some </a:t>
            </a:r>
            <a:r>
              <a:rPr lang="en-US" sz="2000" b="1" dirty="0">
                <a:solidFill>
                  <a:srgbClr val="0000FF"/>
                </a:solidFill>
              </a:rPr>
              <a:t>random</a:t>
            </a:r>
            <a:r>
              <a:rPr lang="en-US" sz="2000" dirty="0">
                <a:solidFill>
                  <a:srgbClr val="0000FF"/>
                </a:solidFill>
              </a:rPr>
              <a:t>) person </a:t>
            </a:r>
            <a:r>
              <a:rPr lang="en-US" sz="2000" b="1" dirty="0">
                <a:solidFill>
                  <a:srgbClr val="FF0000"/>
                </a:solidFill>
              </a:rPr>
              <a:t>regardless of their relationship</a:t>
            </a:r>
            <a:r>
              <a:rPr lang="en-US" sz="2000" b="1" dirty="0"/>
              <a:t> </a:t>
            </a:r>
          </a:p>
          <a:p>
            <a:pPr lvl="1"/>
            <a:r>
              <a:rPr lang="en-US" sz="2000" dirty="0"/>
              <a:t>maybe influenced by all people who came before me</a:t>
            </a:r>
          </a:p>
          <a:p>
            <a:r>
              <a:rPr lang="en-US" sz="2200" dirty="0"/>
              <a:t>This chapter studies </a:t>
            </a:r>
            <a:r>
              <a:rPr lang="en-US" sz="2200" b="1" dirty="0"/>
              <a:t>influence</a:t>
            </a:r>
            <a:r>
              <a:rPr lang="en-US" sz="2200" dirty="0"/>
              <a:t> by paying attention to the underlying </a:t>
            </a:r>
            <a:r>
              <a:rPr lang="en-US" sz="2200" b="1" dirty="0">
                <a:solidFill>
                  <a:srgbClr val="0000FF"/>
                </a:solidFill>
              </a:rPr>
              <a:t>graph (topology)</a:t>
            </a:r>
            <a:r>
              <a:rPr lang="en-US" sz="2200" b="1" dirty="0"/>
              <a:t> </a:t>
            </a:r>
            <a:r>
              <a:rPr lang="en-US" sz="2200" dirty="0"/>
              <a:t>of</a:t>
            </a:r>
            <a:r>
              <a:rPr lang="en-US" sz="2200" b="1" dirty="0"/>
              <a:t> social networks (or relationship among people)</a:t>
            </a:r>
          </a:p>
          <a:p>
            <a:r>
              <a:rPr lang="en-US" sz="2200" dirty="0"/>
              <a:t>The chapter studies </a:t>
            </a:r>
            <a:r>
              <a:rPr lang="en-US" sz="2200" b="1" dirty="0"/>
              <a:t>topology-dependent</a:t>
            </a:r>
            <a:r>
              <a:rPr lang="en-US" sz="2200" dirty="0"/>
              <a:t> aspect of </a:t>
            </a:r>
            <a:r>
              <a:rPr lang="en-US" sz="2200" b="1" dirty="0"/>
              <a:t>influence</a:t>
            </a:r>
          </a:p>
          <a:p>
            <a:pPr lvl="1"/>
            <a:endParaRPr lang="en-US" sz="2000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540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Betweenness</a:t>
            </a:r>
            <a:r>
              <a:rPr lang="en-US" dirty="0"/>
              <a:t> Centrality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528406"/>
            <a:ext cx="6512214" cy="2667000"/>
          </a:xfrm>
        </p:spPr>
        <p:txBody>
          <a:bodyPr/>
          <a:lstStyle/>
          <a:p>
            <a:pPr>
              <a:buFont typeface="+mj-lt"/>
              <a:buAutoNum type="arabicPeriod"/>
            </a:pPr>
            <a:r>
              <a:rPr lang="en-US" sz="1600" dirty="0"/>
              <a:t>Anna and Ben: How many shortest paths are there? Just one, link (A, B). Does it contain Cara? No, so she gets 0/1 = 0 points </a:t>
            </a:r>
          </a:p>
          <a:p>
            <a:pPr>
              <a:buFont typeface="+mj-lt"/>
              <a:buAutoNum type="arabicPeriod"/>
            </a:pPr>
            <a:r>
              <a:rPr lang="en-US" sz="1600" dirty="0"/>
              <a:t>Anna and Dana: How many shortest paths? One, (A, C, D). Does it contain Cara? Yes. She gets 1/1 = 1 point </a:t>
            </a:r>
          </a:p>
          <a:p>
            <a:pPr>
              <a:buFont typeface="+mj-lt"/>
              <a:buAutoNum type="arabicPeriod"/>
            </a:pPr>
            <a:r>
              <a:rPr lang="en-US" sz="1600" dirty="0"/>
              <a:t>Anna and Evan: Again, there’s one shortest path, (A, C, E). Since it contains Cara, she again gets 1/1 = 1 point</a:t>
            </a:r>
          </a:p>
          <a:p>
            <a:pPr>
              <a:buFont typeface="+mj-lt"/>
              <a:buAutoNum type="arabicPeriod"/>
            </a:pPr>
            <a:r>
              <a:rPr lang="en-US" sz="1600" dirty="0"/>
              <a:t>Anna and Frank: How many shortest paths? </a:t>
            </a:r>
            <a:r>
              <a:rPr lang="en-US" sz="1600" dirty="0">
                <a:solidFill>
                  <a:srgbClr val="0000FF"/>
                </a:solidFill>
              </a:rPr>
              <a:t>Two</a:t>
            </a:r>
            <a:r>
              <a:rPr lang="en-US" sz="1600" dirty="0"/>
              <a:t>: (A,C,D,F) and (A, C, E, F). How many with Cara? Both, so she gets 2/2 = 1</a:t>
            </a:r>
          </a:p>
          <a:p>
            <a:pPr>
              <a:buFont typeface="+mj-lt"/>
              <a:buAutoNum type="arabicPeriod"/>
            </a:pPr>
            <a:r>
              <a:rPr lang="en-US" sz="1600" dirty="0"/>
              <a:t>Ben and Dana: There’s one shortest path, (B, A, C, D). And it contains Cara, so she gets 1/1 = 1 point</a:t>
            </a:r>
          </a:p>
          <a:p>
            <a:pPr>
              <a:buFont typeface="+mj-lt"/>
              <a:buAutoNum type="arabicPeriod"/>
            </a:pPr>
            <a:r>
              <a:rPr lang="en-US" sz="1600" dirty="0"/>
              <a:t>Ben and Evan: Again, there’s only one shortest path, (B, A, C, E), and it contains Cara, so she gets 1/1 = 1 point </a:t>
            </a:r>
          </a:p>
          <a:p>
            <a:pPr>
              <a:buFont typeface="+mj-lt"/>
              <a:buAutoNum type="arabicPeriod"/>
            </a:pPr>
            <a:r>
              <a:rPr lang="en-US" sz="1600" dirty="0"/>
              <a:t>Ben and Frank: How many paths? </a:t>
            </a:r>
            <a:r>
              <a:rPr lang="en-US" sz="1600" dirty="0">
                <a:solidFill>
                  <a:srgbClr val="0000FF"/>
                </a:solidFill>
              </a:rPr>
              <a:t>Two</a:t>
            </a:r>
            <a:r>
              <a:rPr lang="en-US" sz="1600" dirty="0"/>
              <a:t>: (B, A, C, D, F) and (B, A, C, E, F). Since both contain Cara, she gets 2/2 = 1 point </a:t>
            </a:r>
          </a:p>
          <a:p>
            <a:pPr>
              <a:buFont typeface="+mj-lt"/>
              <a:buAutoNum type="arabicPeriod"/>
            </a:pPr>
            <a:r>
              <a:rPr lang="en-US" sz="1600" dirty="0"/>
              <a:t>Dana and Evan, Dana and Frank, Evan and Frank: Each of these pairs has one shortest path, (D, E), (D, F), and (E, F). None of them contain Cara, so she gets 0/1 = 0 points for each</a:t>
            </a:r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414" y="1752600"/>
            <a:ext cx="2521827" cy="19900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6172200"/>
            <a:ext cx="551688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2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Betweenness</a:t>
            </a:r>
            <a:r>
              <a:rPr lang="en-US" dirty="0"/>
              <a:t> Centrality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181600"/>
            <a:ext cx="8229600" cy="1236663"/>
          </a:xfrm>
        </p:spPr>
        <p:txBody>
          <a:bodyPr/>
          <a:lstStyle/>
          <a:p>
            <a:r>
              <a:rPr lang="en-US" sz="2000" dirty="0"/>
              <a:t>Degree centrality is really rather naive, whereas closeness and </a:t>
            </a:r>
            <a:r>
              <a:rPr lang="en-US" sz="2000" dirty="0" err="1"/>
              <a:t>betweenness</a:t>
            </a:r>
            <a:r>
              <a:rPr lang="en-US" sz="2000" dirty="0"/>
              <a:t> will lead to rankings that better match our </a:t>
            </a:r>
            <a:r>
              <a:rPr lang="en-US" sz="2000" b="1" dirty="0">
                <a:solidFill>
                  <a:srgbClr val="0000FF"/>
                </a:solidFill>
              </a:rPr>
              <a:t>intuition about</a:t>
            </a:r>
            <a:r>
              <a:rPr lang="en-US" sz="2000" dirty="0"/>
              <a:t>, and </a:t>
            </a:r>
            <a:r>
              <a:rPr lang="en-US" sz="2000" b="1" dirty="0">
                <a:solidFill>
                  <a:srgbClr val="0000FF"/>
                </a:solidFill>
              </a:rPr>
              <a:t>potential use of</a:t>
            </a:r>
            <a:r>
              <a:rPr lang="en-US" sz="2000" b="1" dirty="0"/>
              <a:t>, </a:t>
            </a:r>
            <a:r>
              <a:rPr lang="en-US" sz="2000" dirty="0"/>
              <a:t>who is important </a:t>
            </a:r>
          </a:p>
          <a:p>
            <a:r>
              <a:rPr lang="en-US" sz="2000" dirty="0"/>
              <a:t>Which one to use depends on </a:t>
            </a:r>
            <a:r>
              <a:rPr lang="en-US" sz="2000" b="1" dirty="0">
                <a:solidFill>
                  <a:srgbClr val="0000FF"/>
                </a:solidFill>
              </a:rPr>
              <a:t>goal</a:t>
            </a:r>
            <a:r>
              <a:rPr lang="en-US" sz="2000" dirty="0"/>
              <a:t> of using a centrality measure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212" y="1564886"/>
            <a:ext cx="5869575" cy="346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8745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Centrality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935944" y="4814200"/>
            <a:ext cx="1399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Degree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643824" y="5791200"/>
            <a:ext cx="1995076" cy="211451"/>
            <a:chOff x="1295400" y="3972855"/>
            <a:chExt cx="1995076" cy="211451"/>
          </a:xfrm>
        </p:grpSpPr>
        <p:sp>
          <p:nvSpPr>
            <p:cNvPr id="7" name="Oval 6"/>
            <p:cNvSpPr/>
            <p:nvPr/>
          </p:nvSpPr>
          <p:spPr>
            <a:xfrm>
              <a:off x="3099977" y="3980187"/>
              <a:ext cx="190499" cy="198714"/>
            </a:xfrm>
            <a:prstGeom prst="ellipse">
              <a:avLst/>
            </a:prstGeom>
            <a:solidFill>
              <a:srgbClr val="C00000"/>
            </a:solidFill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894894" y="3980187"/>
              <a:ext cx="190499" cy="198714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157004" y="3980187"/>
              <a:ext cx="190499" cy="198714"/>
            </a:xfrm>
            <a:prstGeom prst="ellipse">
              <a:avLst/>
            </a:prstGeom>
            <a:solidFill>
              <a:srgbClr val="92D050"/>
            </a:solidFill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1593313" y="3980187"/>
              <a:ext cx="190499" cy="198714"/>
            </a:xfrm>
            <a:prstGeom prst="ellipse">
              <a:avLst/>
            </a:prstGeom>
            <a:solidFill>
              <a:srgbClr val="0000FF"/>
            </a:solidFill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1295400" y="3972855"/>
              <a:ext cx="190499" cy="198714"/>
            </a:xfrm>
            <a:prstGeom prst="ellipse">
              <a:avLst/>
            </a:prstGeom>
            <a:solidFill>
              <a:schemeClr val="tx1"/>
            </a:solidFill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593011" y="3974707"/>
              <a:ext cx="190499" cy="198714"/>
            </a:xfrm>
            <a:prstGeom prst="ellipse">
              <a:avLst/>
            </a:prstGeom>
            <a:solidFill>
              <a:srgbClr val="FFFF00"/>
            </a:solidFill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372138" y="3985592"/>
              <a:ext cx="190499" cy="198714"/>
            </a:xfrm>
            <a:prstGeom prst="ellipse">
              <a:avLst/>
            </a:prstGeom>
            <a:solidFill>
              <a:srgbClr val="C00000"/>
            </a:solidFill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61693" y="3980187"/>
              <a:ext cx="190499" cy="198714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D440C30-37B7-3043-82D8-7F1307728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12" y="1571728"/>
            <a:ext cx="3009900" cy="3022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4A2E43-9EA6-354D-BDEF-A3794F55BD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7860" y="1571728"/>
            <a:ext cx="3048000" cy="3060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3AA465A-F7D7-124A-8CE3-6A09690F2A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9915" y="1571728"/>
            <a:ext cx="2971800" cy="30734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4D2A5B2-B612-0343-97B4-B42C76576796}"/>
              </a:ext>
            </a:extLst>
          </p:cNvPr>
          <p:cNvSpPr txBox="1"/>
          <p:nvPr/>
        </p:nvSpPr>
        <p:spPr>
          <a:xfrm>
            <a:off x="3844819" y="4826060"/>
            <a:ext cx="17940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Closeness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7BCABC-C6B9-B445-BBD1-AC5FC87FF4E0}"/>
              </a:ext>
            </a:extLst>
          </p:cNvPr>
          <p:cNvSpPr txBox="1"/>
          <p:nvPr/>
        </p:nvSpPr>
        <p:spPr>
          <a:xfrm>
            <a:off x="610533" y="4826621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Betweenness</a:t>
            </a:r>
          </a:p>
        </p:txBody>
      </p:sp>
    </p:spTree>
    <p:extLst>
      <p:ext uri="{BB962C8B-B14F-4D97-AF65-F5344CB8AC3E}">
        <p14:creationId xmlns:p14="http://schemas.microsoft.com/office/powerpoint/2010/main" val="192816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Influencing Socially </a:t>
            </a:r>
            <a:br>
              <a:rPr lang="en-US" dirty="0"/>
            </a:br>
            <a:r>
              <a:rPr lang="en-US" dirty="0"/>
              <a:t>through Contagion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Investigate how </a:t>
            </a:r>
            <a:r>
              <a:rPr lang="en-US" sz="2000" b="1" dirty="0">
                <a:solidFill>
                  <a:srgbClr val="0000FF"/>
                </a:solidFill>
              </a:rPr>
              <a:t>a person’s social relationships</a:t>
            </a:r>
            <a:r>
              <a:rPr lang="en-US" sz="2000" dirty="0"/>
              <a:t> can influence her to adopt a product, service, or item</a:t>
            </a:r>
          </a:p>
          <a:p>
            <a:r>
              <a:rPr lang="en-US" sz="2000" dirty="0"/>
              <a:t>Each neighboring node is in one of two “states” regarding whether she has adopted some product, service, or item: “Y” means yes, while “N” means no </a:t>
            </a:r>
          </a:p>
          <a:p>
            <a:r>
              <a:rPr lang="en-US" sz="2000" dirty="0"/>
              <a:t>Do the four nodes in the “Y” state present enough social influence to cause the center node to flip (i.e., to adopt the item) as well? 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4203639"/>
            <a:ext cx="2650603" cy="26273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5667" y="4233211"/>
            <a:ext cx="5578997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/>
              <a:t>Some of your friends bought iPhones (and change to “Y” state)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The more people you see that have it, the more influence that will have over you, and the more likely you will want to get one too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Is there a way for us to tell whether or not you will follow suit in the end?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27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0" y="4981159"/>
            <a:ext cx="1888603" cy="18720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Influencing Socially </a:t>
            </a:r>
            <a:br>
              <a:rPr lang="en-US" dirty="0"/>
            </a:br>
            <a:r>
              <a:rPr lang="en-US" dirty="0"/>
              <a:t>through Contagion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971800"/>
          </a:xfrm>
        </p:spPr>
        <p:txBody>
          <a:bodyPr/>
          <a:lstStyle/>
          <a:p>
            <a:r>
              <a:rPr lang="en-US" sz="2000" dirty="0"/>
              <a:t>Define </a:t>
            </a:r>
            <a:r>
              <a:rPr lang="en-US" sz="2000" b="1" dirty="0">
                <a:solidFill>
                  <a:srgbClr val="0000FF"/>
                </a:solidFill>
              </a:rPr>
              <a:t>flipping threshold </a:t>
            </a:r>
            <a:r>
              <a:rPr lang="en-US" sz="2000" dirty="0"/>
              <a:t>for each node</a:t>
            </a:r>
          </a:p>
          <a:p>
            <a:r>
              <a:rPr lang="en-US" sz="2000" b="1" dirty="0"/>
              <a:t>Fraction of a node’s neighbors </a:t>
            </a:r>
            <a:r>
              <a:rPr lang="en-US" sz="2000" dirty="0"/>
              <a:t>that must have already flipped before that node will as well</a:t>
            </a:r>
          </a:p>
          <a:p>
            <a:r>
              <a:rPr lang="en-US" sz="2000" dirty="0"/>
              <a:t>E.g., 50% (4/8) of the center’s neighbors have flipped. So if </a:t>
            </a:r>
            <a:r>
              <a:rPr lang="en-US" sz="2000" b="1" dirty="0"/>
              <a:t>her threshold</a:t>
            </a:r>
            <a:r>
              <a:rPr lang="en-US" sz="2000" dirty="0"/>
              <a:t> is less than 50%, she would get the item too, but if it is something higher, then she wouldn’t, because there is </a:t>
            </a:r>
            <a:r>
              <a:rPr lang="en-US" sz="2000" b="1" dirty="0"/>
              <a:t>not enough social influence</a:t>
            </a:r>
          </a:p>
          <a:p>
            <a:r>
              <a:rPr lang="en-US" sz="2000" dirty="0"/>
              <a:t>E.g., if her threshold is 80%, how many neighbors should flip before she does?</a:t>
            </a:r>
          </a:p>
          <a:p>
            <a:pPr lvl="1"/>
            <a:r>
              <a:rPr lang="en-US" sz="1800" dirty="0"/>
              <a:t>at least 7 of her friends to have adopted it (since 7/8 &gt; 0.8, but 6/8 is not) </a:t>
            </a:r>
          </a:p>
          <a:p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83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Influencing Socially </a:t>
            </a:r>
            <a:br>
              <a:rPr lang="en-US" dirty="0"/>
            </a:br>
            <a:r>
              <a:rPr lang="en-US" dirty="0"/>
              <a:t>through Contagion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724399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sz="2200" dirty="0"/>
              <a:t>Realistically, </a:t>
            </a:r>
            <a:r>
              <a:rPr lang="en-US" sz="2200" b="1" dirty="0"/>
              <a:t>flipping threshold </a:t>
            </a:r>
            <a:r>
              <a:rPr lang="en-US" sz="2200" dirty="0"/>
              <a:t>is hard to estimate, as it depends on a lot of different </a:t>
            </a:r>
            <a:r>
              <a:rPr lang="en-US" sz="2200" b="1" dirty="0"/>
              <a:t>factors</a:t>
            </a:r>
          </a:p>
          <a:p>
            <a:pPr lvl="1">
              <a:buFont typeface="Arial" charset="0"/>
              <a:buChar char="•"/>
            </a:pPr>
            <a:r>
              <a:rPr lang="en-US" sz="2000" dirty="0"/>
              <a:t>one factor is </a:t>
            </a:r>
            <a:r>
              <a:rPr lang="en-US" sz="2000" b="1" dirty="0">
                <a:solidFill>
                  <a:srgbClr val="0000FF"/>
                </a:solidFill>
              </a:rPr>
              <a:t>item itself</a:t>
            </a:r>
            <a:r>
              <a:rPr lang="en-US" sz="2000" dirty="0"/>
              <a:t>: “cheaper” and “more attractive” items would tend to lower threshold</a:t>
            </a:r>
          </a:p>
          <a:p>
            <a:pPr lvl="1">
              <a:buFont typeface="Arial" charset="0"/>
              <a:buChar char="•"/>
            </a:pPr>
            <a:r>
              <a:rPr lang="en-US" sz="2000" dirty="0"/>
              <a:t>Another is </a:t>
            </a:r>
            <a:r>
              <a:rPr lang="en-US" sz="2000" b="1" dirty="0">
                <a:solidFill>
                  <a:srgbClr val="0000FF"/>
                </a:solidFill>
              </a:rPr>
              <a:t>individual</a:t>
            </a:r>
            <a:r>
              <a:rPr lang="en-US" sz="2000" dirty="0"/>
              <a:t>: Bob could be relatively easy to sway, following suit as soon as one or two of his friends has, whereas Alice may never budge </a:t>
            </a:r>
          </a:p>
          <a:p>
            <a:pPr lvl="1">
              <a:buFont typeface="Arial" charset="0"/>
              <a:buChar char="•"/>
            </a:pPr>
            <a:r>
              <a:rPr lang="en-US" sz="2000" b="1" dirty="0">
                <a:solidFill>
                  <a:srgbClr val="0000FF"/>
                </a:solidFill>
              </a:rPr>
              <a:t>network factors</a:t>
            </a:r>
            <a:r>
              <a:rPr lang="en-US" sz="2000" dirty="0"/>
              <a:t>: </a:t>
            </a:r>
            <a:r>
              <a:rPr lang="en-US" sz="2000" b="1" dirty="0"/>
              <a:t>strength of social ties </a:t>
            </a:r>
            <a:r>
              <a:rPr lang="en-US" sz="2000" dirty="0"/>
              <a:t>between people, and what a “link” represents</a:t>
            </a:r>
          </a:p>
          <a:p>
            <a:pPr>
              <a:buFont typeface="Arial" charset="0"/>
              <a:buChar char="•"/>
            </a:pPr>
            <a:r>
              <a:rPr lang="en-US" sz="2200" dirty="0"/>
              <a:t>In following discussion, assume that we know the flipping threshold, and that it’s </a:t>
            </a:r>
            <a:r>
              <a:rPr lang="en-US" sz="2200" b="1" dirty="0">
                <a:solidFill>
                  <a:srgbClr val="0000FF"/>
                </a:solidFill>
              </a:rPr>
              <a:t>the same </a:t>
            </a:r>
            <a:r>
              <a:rPr lang="en-US" sz="2200" dirty="0"/>
              <a:t>for each of the nodes in graph </a:t>
            </a:r>
          </a:p>
          <a:p>
            <a:pPr lvl="1">
              <a:buFont typeface="Arial" charset="0"/>
              <a:buChar char="•"/>
            </a:pPr>
            <a:endParaRPr lang="en-US" sz="1800" dirty="0"/>
          </a:p>
          <a:p>
            <a:pPr lvl="1">
              <a:buFont typeface="Arial" charset="0"/>
              <a:buChar char="•"/>
            </a:pPr>
            <a:endParaRPr lang="en-US" sz="1800" dirty="0"/>
          </a:p>
          <a:p>
            <a:pPr marL="800100" lvl="1" indent="-342900">
              <a:buFont typeface="Arial" charset="0"/>
              <a:buChar char="•"/>
            </a:pPr>
            <a:endParaRPr lang="en-US" sz="2000" b="1" dirty="0"/>
          </a:p>
          <a:p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1923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Contagion – 1</a:t>
            </a:r>
            <a:r>
              <a:rPr lang="en-US" baseline="30000" dirty="0"/>
              <a:t>st</a:t>
            </a:r>
            <a:r>
              <a:rPr lang="en-US" dirty="0"/>
              <a:t> Step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16" y="1632026"/>
            <a:ext cx="5934951" cy="4525963"/>
          </a:xfrm>
        </p:spPr>
        <p:txBody>
          <a:bodyPr/>
          <a:lstStyle/>
          <a:p>
            <a:r>
              <a:rPr lang="en-US" sz="1800" dirty="0"/>
              <a:t>In each </a:t>
            </a:r>
            <a:r>
              <a:rPr lang="en-US" sz="1800" b="1" dirty="0"/>
              <a:t>time iteration</a:t>
            </a:r>
            <a:r>
              <a:rPr lang="en-US" sz="1800" dirty="0"/>
              <a:t>, go through person by person to see if their flipping thresholds have been met, and if so, switch them to Y</a:t>
            </a:r>
          </a:p>
          <a:p>
            <a:pPr lvl="1"/>
            <a:r>
              <a:rPr lang="en-US" sz="1600" dirty="0"/>
              <a:t>Anna: initially, one of her neighbors is flipped (</a:t>
            </a:r>
            <a:r>
              <a:rPr lang="en-US" sz="1600" b="1" dirty="0"/>
              <a:t>Charlie</a:t>
            </a:r>
            <a:r>
              <a:rPr lang="en-US" sz="1600" dirty="0"/>
              <a:t>), and the other is not (Dana). Since exactly 50% have, Anna has been presented with just enough social influence, so she will</a:t>
            </a:r>
          </a:p>
          <a:p>
            <a:pPr lvl="1"/>
            <a:r>
              <a:rPr lang="en-US" sz="1600" dirty="0"/>
              <a:t>Ben: one has (Charlie), and the other has not (Dana). 50% is enough, so he will flip</a:t>
            </a:r>
          </a:p>
          <a:p>
            <a:pPr lvl="1"/>
            <a:r>
              <a:rPr lang="en-US" sz="1600" b="1" dirty="0">
                <a:solidFill>
                  <a:srgbClr val="FF0000"/>
                </a:solidFill>
              </a:rPr>
              <a:t>Dana</a:t>
            </a:r>
            <a:r>
              <a:rPr lang="en-US" sz="1600" dirty="0"/>
              <a:t>: we just determined that two neighbors will flip. But, that doesn’t happen until </a:t>
            </a:r>
            <a:r>
              <a:rPr lang="en-US" sz="1600" b="1" dirty="0">
                <a:solidFill>
                  <a:srgbClr val="FF0000"/>
                </a:solidFill>
              </a:rPr>
              <a:t>end of this round</a:t>
            </a:r>
            <a:r>
              <a:rPr lang="en-US" sz="1600" dirty="0"/>
              <a:t>: </a:t>
            </a:r>
            <a:r>
              <a:rPr lang="en-US" sz="1600" b="1" dirty="0">
                <a:solidFill>
                  <a:srgbClr val="0000FF"/>
                </a:solidFill>
              </a:rPr>
              <a:t>at this point, none of her neighbors have flipped</a:t>
            </a:r>
            <a:r>
              <a:rPr lang="en-US" sz="1600" dirty="0"/>
              <a:t>. With 0% influence, she will not either</a:t>
            </a:r>
          </a:p>
          <a:p>
            <a:pPr lvl="1"/>
            <a:r>
              <a:rPr lang="en-US" sz="1600" dirty="0"/>
              <a:t>Eve: one of her neighbors has flipped (</a:t>
            </a:r>
            <a:r>
              <a:rPr lang="en-US" sz="1600" b="1" dirty="0"/>
              <a:t>Charlie</a:t>
            </a:r>
            <a:r>
              <a:rPr lang="en-US" sz="1600" dirty="0"/>
              <a:t>), and the other four have not. How much influence does she see then? 1/5 or 20%. Since this is less than 50%, it is not enough</a:t>
            </a:r>
          </a:p>
          <a:p>
            <a:pPr lvl="1"/>
            <a:r>
              <a:rPr lang="en-US" sz="1600" dirty="0"/>
              <a:t>Frank, George, and Hannah: none of their neighbors have flipped </a:t>
            </a:r>
          </a:p>
          <a:p>
            <a:pPr lvl="1"/>
            <a:endParaRPr lang="en-US" sz="18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2438" y="3245917"/>
            <a:ext cx="2984500" cy="15777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935" y="4914991"/>
            <a:ext cx="2986366" cy="15606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2667" y="1626241"/>
            <a:ext cx="31369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Assuming a threshold of 50%</a:t>
            </a:r>
            <a:r>
              <a:rPr lang="en-US" dirty="0">
                <a:solidFill>
                  <a:srgbClr val="0000FF"/>
                </a:solidFill>
              </a:rPr>
              <a:t>,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how will the graph change over time?</a:t>
            </a:r>
            <a:r>
              <a:rPr lang="en-US" dirty="0"/>
              <a:t> – a process termed </a:t>
            </a:r>
            <a:r>
              <a:rPr lang="en-US" b="1" dirty="0">
                <a:solidFill>
                  <a:srgbClr val="0000FF"/>
                </a:solidFill>
              </a:rPr>
              <a:t>contagion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66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Contagion – 2</a:t>
            </a:r>
            <a:r>
              <a:rPr lang="en-US" baseline="30000" dirty="0"/>
              <a:t>nd</a:t>
            </a:r>
            <a:r>
              <a:rPr lang="en-US" dirty="0"/>
              <a:t> and 3</a:t>
            </a:r>
            <a:r>
              <a:rPr lang="en-US" baseline="30000" dirty="0"/>
              <a:t>rd</a:t>
            </a:r>
            <a:r>
              <a:rPr lang="en-US" dirty="0"/>
              <a:t>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562600" cy="4525963"/>
          </a:xfrm>
        </p:spPr>
        <p:txBody>
          <a:bodyPr/>
          <a:lstStyle/>
          <a:p>
            <a:endParaRPr lang="en-US" sz="1800" dirty="0"/>
          </a:p>
          <a:p>
            <a:r>
              <a:rPr lang="en-US" sz="1800" dirty="0"/>
              <a:t>Dana: two neighbors (Anna and Ben) have flipped, and two have not (Eve and Frank). 50% is just enough influence for her to flip</a:t>
            </a:r>
          </a:p>
          <a:p>
            <a:r>
              <a:rPr lang="en-US" sz="1800" dirty="0"/>
              <a:t>Eve, Frank, George, and Hannah: the situation hasn’t changed</a:t>
            </a:r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Eve: two neighbors have flipped, and the other three haven’t, making 40%. Not quite enough</a:t>
            </a:r>
          </a:p>
          <a:p>
            <a:r>
              <a:rPr lang="en-US" sz="1800" dirty="0"/>
              <a:t>Frank: one of his neighbors has flipped, and the other three haven’t. This makes 25%. Again, not enough influence</a:t>
            </a:r>
          </a:p>
          <a:p>
            <a:r>
              <a:rPr lang="en-US" sz="1800" dirty="0"/>
              <a:t>George and Hannah: still, none of their neighbors have flipped </a:t>
            </a:r>
          </a:p>
          <a:p>
            <a:r>
              <a:rPr lang="en-US" sz="1800" b="1" dirty="0">
                <a:solidFill>
                  <a:srgbClr val="0000FF"/>
                </a:solidFill>
              </a:rPr>
              <a:t>So, none of the nodes switch state in 3</a:t>
            </a:r>
            <a:r>
              <a:rPr lang="en-US" sz="1800" b="1" baseline="30000" dirty="0">
                <a:solidFill>
                  <a:srgbClr val="0000FF"/>
                </a:solidFill>
              </a:rPr>
              <a:t>rd</a:t>
            </a:r>
            <a:r>
              <a:rPr lang="en-US" sz="1800" b="1" dirty="0">
                <a:solidFill>
                  <a:srgbClr val="0000FF"/>
                </a:solidFill>
              </a:rPr>
              <a:t> iteration</a:t>
            </a:r>
            <a:endParaRPr lang="en-US" sz="1800" dirty="0"/>
          </a:p>
          <a:p>
            <a:endParaRPr lang="en-US" sz="1800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446" y="1600200"/>
            <a:ext cx="2986366" cy="15606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6807" y="3343379"/>
            <a:ext cx="2969005" cy="15885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0193" y="1446314"/>
            <a:ext cx="1317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</a:t>
            </a:r>
            <a:r>
              <a:rPr lang="en-US" sz="2400" baseline="30000" dirty="0"/>
              <a:t>nd</a:t>
            </a:r>
            <a:r>
              <a:rPr lang="en-US" sz="2400" dirty="0"/>
              <a:t> step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1511" y="3632348"/>
            <a:ext cx="1418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3rd </a:t>
            </a:r>
            <a:r>
              <a:rPr lang="en-US" sz="2400" dirty="0"/>
              <a:t>step</a:t>
            </a:r>
          </a:p>
        </p:txBody>
      </p:sp>
    </p:spTree>
    <p:extLst>
      <p:ext uri="{BB962C8B-B14F-4D97-AF65-F5344CB8AC3E}">
        <p14:creationId xmlns:p14="http://schemas.microsoft.com/office/powerpoint/2010/main" val="24787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Contagion – After 3</a:t>
            </a:r>
            <a:r>
              <a:rPr lang="en-US" baseline="30000" dirty="0"/>
              <a:t>rd</a:t>
            </a:r>
            <a:r>
              <a:rPr lang="en-US" dirty="0"/>
              <a:t> Step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5943600" cy="4525963"/>
          </a:xfrm>
        </p:spPr>
        <p:txBody>
          <a:bodyPr/>
          <a:lstStyle/>
          <a:p>
            <a:r>
              <a:rPr lang="en-US" sz="2000" b="1" dirty="0">
                <a:solidFill>
                  <a:srgbClr val="0000FF"/>
                </a:solidFill>
              </a:rPr>
              <a:t>Why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0000FF"/>
                </a:solidFill>
              </a:rPr>
              <a:t>none of the nodes switch state in 3</a:t>
            </a:r>
            <a:r>
              <a:rPr lang="en-US" sz="2000" baseline="30000" dirty="0">
                <a:solidFill>
                  <a:srgbClr val="0000FF"/>
                </a:solidFill>
              </a:rPr>
              <a:t>rd</a:t>
            </a:r>
            <a:r>
              <a:rPr lang="en-US" sz="2000" dirty="0">
                <a:solidFill>
                  <a:srgbClr val="0000FF"/>
                </a:solidFill>
              </a:rPr>
              <a:t> iteration?</a:t>
            </a:r>
            <a:endParaRPr lang="en-US" sz="2000" dirty="0"/>
          </a:p>
          <a:p>
            <a:r>
              <a:rPr lang="en-US" sz="2000" dirty="0"/>
              <a:t>Because each of these nodes has </a:t>
            </a:r>
            <a:r>
              <a:rPr lang="en-US" sz="2000" b="1" dirty="0">
                <a:solidFill>
                  <a:srgbClr val="0000FF"/>
                </a:solidFill>
              </a:rPr>
              <a:t>too many neighbors who have not flipped</a:t>
            </a:r>
            <a:r>
              <a:rPr lang="en-US" sz="2000" dirty="0"/>
              <a:t>, and not enough who have </a:t>
            </a:r>
          </a:p>
          <a:p>
            <a:pPr lvl="1"/>
            <a:r>
              <a:rPr lang="en-US" sz="1800" dirty="0"/>
              <a:t>out of Eve, Frank, George, and Hannah, Eve has the highest fraction of links to those in “Y” state, and influence on her is only 40%</a:t>
            </a:r>
          </a:p>
          <a:p>
            <a:r>
              <a:rPr lang="en-US" sz="2000" dirty="0"/>
              <a:t>These four nodes form a </a:t>
            </a:r>
            <a:r>
              <a:rPr lang="en-US" sz="2000" b="1" dirty="0">
                <a:solidFill>
                  <a:srgbClr val="0000FF"/>
                </a:solidFill>
              </a:rPr>
              <a:t>social cluster </a:t>
            </a:r>
            <a:r>
              <a:rPr lang="en-US" sz="2000" dirty="0"/>
              <a:t>that is </a:t>
            </a:r>
            <a:r>
              <a:rPr lang="en-US" sz="2000" b="1" dirty="0">
                <a:solidFill>
                  <a:srgbClr val="0000FF"/>
                </a:solidFill>
              </a:rPr>
              <a:t>too dense to be penetrated from outside </a:t>
            </a:r>
          </a:p>
          <a:p>
            <a:pPr lvl="1"/>
            <a:r>
              <a:rPr lang="en-US" sz="1800" dirty="0"/>
              <a:t>Eve has </a:t>
            </a:r>
            <a:r>
              <a:rPr lang="en-US" sz="1800" b="1" dirty="0"/>
              <a:t>60%</a:t>
            </a:r>
            <a:r>
              <a:rPr lang="en-US" sz="1800" dirty="0"/>
              <a:t> of her </a:t>
            </a:r>
            <a:r>
              <a:rPr lang="en-US" sz="1800" b="1" dirty="0"/>
              <a:t>neighbors</a:t>
            </a:r>
            <a:r>
              <a:rPr lang="en-US" sz="1800" dirty="0"/>
              <a:t> </a:t>
            </a:r>
            <a:r>
              <a:rPr lang="en-US" sz="1800" b="1" dirty="0">
                <a:solidFill>
                  <a:srgbClr val="0000FF"/>
                </a:solidFill>
              </a:rPr>
              <a:t>inside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b="1" dirty="0">
                <a:solidFill>
                  <a:srgbClr val="0000FF"/>
                </a:solidFill>
              </a:rPr>
              <a:t>the cluster</a:t>
            </a:r>
            <a:r>
              <a:rPr lang="en-US" sz="1800" dirty="0"/>
              <a:t>, Frank 75%, and George and Hannah 100% </a:t>
            </a:r>
          </a:p>
          <a:p>
            <a:pPr lvl="1"/>
            <a:r>
              <a:rPr lang="en-US" sz="1800" b="1" dirty="0">
                <a:solidFill>
                  <a:srgbClr val="0000FF"/>
                </a:solidFill>
              </a:rPr>
              <a:t>density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/>
              <a:t>is the </a:t>
            </a:r>
            <a:r>
              <a:rPr lang="en-US" sz="1800" b="1" dirty="0"/>
              <a:t>smallest</a:t>
            </a:r>
            <a:r>
              <a:rPr lang="en-US" sz="1800" dirty="0"/>
              <a:t> of these, or </a:t>
            </a:r>
            <a:r>
              <a:rPr lang="en-US" sz="1800" b="1" dirty="0">
                <a:solidFill>
                  <a:srgbClr val="0000FF"/>
                </a:solidFill>
              </a:rPr>
              <a:t>60%</a:t>
            </a:r>
            <a:r>
              <a:rPr lang="en-US" sz="1800" dirty="0"/>
              <a:t> 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endParaRPr lang="en-US" sz="2000" dirty="0"/>
          </a:p>
          <a:p>
            <a:pPr lvl="1"/>
            <a:endParaRPr lang="en-US" sz="1800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1676400"/>
            <a:ext cx="2969005" cy="15885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3310583"/>
            <a:ext cx="2054605" cy="158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8051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Strategic Marketing: </a:t>
            </a:r>
            <a:br>
              <a:rPr lang="en-US"/>
            </a:br>
            <a:r>
              <a:rPr lang="en-US"/>
              <a:t>Maximize Collective Influence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Connection between </a:t>
            </a:r>
            <a:r>
              <a:rPr lang="en-US" sz="2000" b="1" dirty="0"/>
              <a:t>contagion</a:t>
            </a:r>
            <a:r>
              <a:rPr lang="en-US" sz="2000" dirty="0"/>
              <a:t> and </a:t>
            </a:r>
            <a:r>
              <a:rPr lang="en-US" sz="2000" b="1" dirty="0">
                <a:solidFill>
                  <a:srgbClr val="0000FF"/>
                </a:solidFill>
              </a:rPr>
              <a:t>strategic marketing </a:t>
            </a:r>
          </a:p>
          <a:p>
            <a:pPr lvl="1"/>
            <a:r>
              <a:rPr lang="en-US" sz="1800" dirty="0"/>
              <a:t>maximize the amount of people who will buy our product by choosing the right people </a:t>
            </a:r>
            <a:r>
              <a:rPr lang="en-US" sz="1800" b="1" dirty="0">
                <a:solidFill>
                  <a:srgbClr val="0000FF"/>
                </a:solidFill>
              </a:rPr>
              <a:t>to seed it with</a:t>
            </a:r>
            <a:r>
              <a:rPr lang="en-US" sz="1800" dirty="0"/>
              <a:t> in the first place</a:t>
            </a:r>
          </a:p>
          <a:p>
            <a:r>
              <a:rPr lang="en-US" sz="2000" dirty="0"/>
              <a:t>What measures can we take to get more people to flip? </a:t>
            </a:r>
          </a:p>
          <a:p>
            <a:pPr lvl="1"/>
            <a:r>
              <a:rPr lang="en-US" sz="1800" dirty="0"/>
              <a:t>lowering flipping threshold </a:t>
            </a:r>
          </a:p>
          <a:p>
            <a:pPr lvl="1"/>
            <a:r>
              <a:rPr lang="en-US" sz="1800" dirty="0"/>
              <a:t>breaking clusters: cut social ties from within to penetrate them from outside </a:t>
            </a:r>
          </a:p>
          <a:p>
            <a:pPr lvl="1"/>
            <a:r>
              <a:rPr lang="en-US" sz="1800" dirty="0"/>
              <a:t>seeding nodes </a:t>
            </a:r>
            <a:r>
              <a:rPr lang="en-US" sz="1800" b="1" dirty="0"/>
              <a:t>inside clusters</a:t>
            </a:r>
            <a:r>
              <a:rPr lang="en-US" sz="1800" dirty="0"/>
              <a:t> to introduce social influence from inside </a:t>
            </a:r>
          </a:p>
          <a:p>
            <a:r>
              <a:rPr lang="en-US" sz="2000" dirty="0"/>
              <a:t>Which of these are feasible/doable?</a:t>
            </a:r>
          </a:p>
          <a:p>
            <a:pPr lvl="1"/>
            <a:r>
              <a:rPr lang="en-US" sz="1800" dirty="0"/>
              <a:t>changing thresholds would require us to change peoples’ preferences</a:t>
            </a:r>
          </a:p>
          <a:p>
            <a:pPr lvl="1"/>
            <a:r>
              <a:rPr lang="en-US" sz="1800" dirty="0"/>
              <a:t>breaking links would call for changing social relationships </a:t>
            </a:r>
          </a:p>
          <a:p>
            <a:pPr lvl="1"/>
            <a:r>
              <a:rPr lang="en-US" sz="1800" b="1" dirty="0">
                <a:solidFill>
                  <a:srgbClr val="FF0000"/>
                </a:solidFill>
              </a:rPr>
              <a:t>these are factors that a marketing company doesn’t have control over </a:t>
            </a:r>
          </a:p>
          <a:p>
            <a:pPr lvl="1"/>
            <a:r>
              <a:rPr lang="en-US" sz="1800" b="1" dirty="0">
                <a:solidFill>
                  <a:srgbClr val="0000FF"/>
                </a:solidFill>
              </a:rPr>
              <a:t>pay nodes in clusters to adopt the product </a:t>
            </a:r>
          </a:p>
          <a:p>
            <a:pPr lvl="1"/>
            <a:endParaRPr lang="en-US" sz="1800" b="1" dirty="0">
              <a:solidFill>
                <a:srgbClr val="FF0000"/>
              </a:solidFill>
            </a:endParaRPr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5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Facebook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Founded in 2004, </a:t>
            </a:r>
            <a:r>
              <a:rPr lang="en-US" sz="2000" b="1" dirty="0"/>
              <a:t>1.65 billion people </a:t>
            </a:r>
            <a:r>
              <a:rPr lang="en-US" sz="2000" dirty="0"/>
              <a:t>accessed FB at least once in March 2016, which is 1/5 of all people on earth</a:t>
            </a:r>
          </a:p>
          <a:p>
            <a:r>
              <a:rPr lang="en-US" sz="2000" dirty="0"/>
              <a:t>By 2015/2016, over 4 million posts were being liked, 32 million items shared, and 240,000 photos uploaded to Facebook </a:t>
            </a:r>
            <a:r>
              <a:rPr lang="en-US" sz="2000" b="1" dirty="0"/>
              <a:t>every minute</a:t>
            </a:r>
          </a:p>
          <a:p>
            <a:r>
              <a:rPr lang="en-US" sz="2000" dirty="0"/>
              <a:t>Accounting for 30% of all users, the largest age group of FB was 25 to 34, who would have been high school and college-aged when FB emerged in 2006 </a:t>
            </a:r>
          </a:p>
          <a:p>
            <a:endParaRPr lang="en-US" sz="2000" b="1" dirty="0"/>
          </a:p>
          <a:p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4116228"/>
            <a:ext cx="5812971" cy="276354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315200" y="4648200"/>
            <a:ext cx="609600" cy="457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338138"/>
            <a:ext cx="107696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015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Strategic Marketing: </a:t>
            </a:r>
            <a:br>
              <a:rPr lang="en-US" dirty="0"/>
            </a:br>
            <a:r>
              <a:rPr lang="en-US" dirty="0"/>
              <a:t>Maximize Collective Influence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Suppose each person can be influenced with a certain amount of money</a:t>
            </a:r>
          </a:p>
          <a:p>
            <a:r>
              <a:rPr lang="en-US" sz="2000" dirty="0"/>
              <a:t>Presumably, those nodes that perceive themselves as more influential will require </a:t>
            </a:r>
            <a:r>
              <a:rPr lang="en-US" sz="2000" b="1" dirty="0"/>
              <a:t>more</a:t>
            </a:r>
            <a:r>
              <a:rPr lang="en-US" sz="2000" dirty="0"/>
              <a:t> money </a:t>
            </a:r>
          </a:p>
          <a:p>
            <a:pPr lvl="1"/>
            <a:r>
              <a:rPr lang="en-US" sz="1800" dirty="0"/>
              <a:t>a designer company might pay a famous celebrity a large sum of money to wear its clothing brand </a:t>
            </a:r>
          </a:p>
          <a:p>
            <a:pPr lvl="1"/>
            <a:r>
              <a:rPr lang="en-US" sz="1800" b="1" dirty="0"/>
              <a:t>under a total budget constraint</a:t>
            </a:r>
            <a:r>
              <a:rPr lang="en-US" sz="1800" dirty="0"/>
              <a:t>, which nodes should we seed in order to maximize the extent of flipping at equilibrium, while perhaps </a:t>
            </a:r>
            <a:r>
              <a:rPr lang="en-US" sz="1800" b="1" dirty="0"/>
              <a:t>minimizing the time it takes </a:t>
            </a:r>
            <a:r>
              <a:rPr lang="en-US" sz="1800" dirty="0"/>
              <a:t>to reach this equilibrium? </a:t>
            </a:r>
          </a:p>
          <a:p>
            <a:r>
              <a:rPr lang="en-US" sz="2000" dirty="0"/>
              <a:t>It would be great to </a:t>
            </a:r>
            <a:r>
              <a:rPr lang="en-US" sz="2000" b="1" dirty="0">
                <a:solidFill>
                  <a:srgbClr val="0000FF"/>
                </a:solidFill>
              </a:rPr>
              <a:t>trigger positive feedback</a:t>
            </a:r>
            <a:r>
              <a:rPr lang="en-US" sz="2000" dirty="0"/>
              <a:t> like we had for sequential decision making in Chapter 9, where our seed set </a:t>
            </a:r>
            <a:r>
              <a:rPr lang="en-US" sz="2000" b="1" dirty="0">
                <a:solidFill>
                  <a:srgbClr val="0000FF"/>
                </a:solidFill>
              </a:rPr>
              <a:t>influences nodes to flip</a:t>
            </a:r>
            <a:r>
              <a:rPr lang="en-US" sz="2000" b="1" dirty="0"/>
              <a:t>,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dirty="0"/>
              <a:t>creating enough influence to cause even more to flip, creating even more influence, and so on </a:t>
            </a:r>
          </a:p>
          <a:p>
            <a:endParaRPr lang="en-US" sz="2000" dirty="0"/>
          </a:p>
          <a:p>
            <a:endParaRPr lang="en-US" sz="2000" dirty="0"/>
          </a:p>
          <a:p>
            <a:pPr lvl="1"/>
            <a:endParaRPr lang="en-US" sz="1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1133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Strategic Marketing: </a:t>
            </a:r>
            <a:br>
              <a:rPr lang="en-US"/>
            </a:br>
            <a:r>
              <a:rPr lang="en-US"/>
              <a:t>Maximize Collective Influence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038600"/>
          </a:xfrm>
        </p:spPr>
        <p:txBody>
          <a:bodyPr/>
          <a:lstStyle/>
          <a:p>
            <a:r>
              <a:rPr lang="en-US" sz="2000" dirty="0"/>
              <a:t>If we can seed </a:t>
            </a:r>
            <a:r>
              <a:rPr lang="en-US" sz="2000" b="1" dirty="0"/>
              <a:t>just one node</a:t>
            </a:r>
            <a:r>
              <a:rPr lang="en-US" sz="2000" dirty="0"/>
              <a:t>, which one?</a:t>
            </a:r>
          </a:p>
          <a:p>
            <a:pPr lvl="1"/>
            <a:r>
              <a:rPr lang="en-US" sz="1800" dirty="0"/>
              <a:t>probably go with the most “</a:t>
            </a:r>
            <a:r>
              <a:rPr lang="en-US" sz="1800" b="1" dirty="0">
                <a:solidFill>
                  <a:srgbClr val="0000FF"/>
                </a:solidFill>
              </a:rPr>
              <a:t>important</a:t>
            </a:r>
            <a:r>
              <a:rPr lang="en-US" sz="1800" dirty="0"/>
              <a:t>” one based on one of the </a:t>
            </a:r>
            <a:r>
              <a:rPr lang="en-US" sz="1800" b="1" dirty="0">
                <a:solidFill>
                  <a:srgbClr val="0000FF"/>
                </a:solidFill>
              </a:rPr>
              <a:t>centrality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/>
              <a:t>measures </a:t>
            </a:r>
          </a:p>
          <a:p>
            <a:r>
              <a:rPr lang="en-US" sz="2000" dirty="0"/>
              <a:t>In general, we don’t want to choose the most “central” nodes; rather, the objective is to choose </a:t>
            </a:r>
            <a:r>
              <a:rPr lang="en-US" sz="2000" b="1" dirty="0">
                <a:solidFill>
                  <a:srgbClr val="0000FF"/>
                </a:solidFill>
              </a:rPr>
              <a:t>those whose “combined” influential power is the largest</a:t>
            </a:r>
          </a:p>
          <a:p>
            <a:r>
              <a:rPr lang="en-US" sz="2000" b="1" dirty="0"/>
              <a:t>Cara</a:t>
            </a:r>
            <a:r>
              <a:rPr lang="en-US" sz="2000" dirty="0"/>
              <a:t> is most important in terms of closeness and </a:t>
            </a:r>
            <a:r>
              <a:rPr lang="en-US" sz="2000" dirty="0" err="1"/>
              <a:t>betweenness</a:t>
            </a:r>
            <a:endParaRPr lang="en-US" sz="2000" dirty="0"/>
          </a:p>
          <a:p>
            <a:pPr lvl="1"/>
            <a:r>
              <a:rPr lang="en-US" sz="1800" dirty="0"/>
              <a:t>seeding Cara initially (Cara flipped)</a:t>
            </a:r>
          </a:p>
          <a:p>
            <a:pPr lvl="1"/>
            <a:r>
              <a:rPr lang="en-US" sz="1800" dirty="0"/>
              <a:t>after </a:t>
            </a:r>
            <a:r>
              <a:rPr lang="en-US" sz="1800" b="1" dirty="0"/>
              <a:t>two time steps</a:t>
            </a:r>
            <a:r>
              <a:rPr lang="en-US" sz="1800" dirty="0"/>
              <a:t>, Anna and Ben flipped</a:t>
            </a:r>
          </a:p>
          <a:p>
            <a:r>
              <a:rPr lang="en-US" sz="2000" dirty="0"/>
              <a:t>Can we do better?</a:t>
            </a:r>
          </a:p>
          <a:p>
            <a:pPr lvl="1"/>
            <a:r>
              <a:rPr lang="en-US" sz="1800" dirty="0"/>
              <a:t>seeding </a:t>
            </a:r>
            <a:r>
              <a:rPr lang="en-US" sz="1800" b="1" dirty="0"/>
              <a:t>either</a:t>
            </a:r>
            <a:r>
              <a:rPr lang="en-US" sz="1800" dirty="0"/>
              <a:t> Dana </a:t>
            </a:r>
            <a:r>
              <a:rPr lang="en-US" sz="1800" b="1" dirty="0"/>
              <a:t>or</a:t>
            </a:r>
            <a:r>
              <a:rPr lang="en-US" sz="1800" dirty="0"/>
              <a:t> Evan initially</a:t>
            </a:r>
          </a:p>
          <a:p>
            <a:pPr lvl="1"/>
            <a:r>
              <a:rPr lang="en-US" sz="1800" dirty="0"/>
              <a:t>all nodes flip after </a:t>
            </a:r>
            <a:r>
              <a:rPr lang="en-US" sz="1800" b="1" dirty="0"/>
              <a:t>5 steps</a:t>
            </a:r>
          </a:p>
          <a:p>
            <a:endParaRPr lang="en-US" sz="2000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555" y="4122007"/>
            <a:ext cx="2990318" cy="19667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127" y="5638801"/>
            <a:ext cx="655320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Centrality measures </a:t>
            </a:r>
            <a:r>
              <a:rPr lang="en-US" sz="2000" dirty="0"/>
              <a:t>are </a:t>
            </a:r>
            <a:r>
              <a:rPr lang="en-US" sz="2000" b="1" dirty="0">
                <a:solidFill>
                  <a:srgbClr val="FF0000"/>
                </a:solidFill>
              </a:rPr>
              <a:t>not always </a:t>
            </a:r>
            <a:r>
              <a:rPr lang="en-US" sz="2000" dirty="0"/>
              <a:t>in line with </a:t>
            </a:r>
            <a:r>
              <a:rPr lang="en-US" sz="2000" b="1" dirty="0"/>
              <a:t>maximizing influence</a:t>
            </a:r>
            <a:r>
              <a:rPr lang="en-US" sz="2000" dirty="0"/>
              <a:t>, which makes it difficult to design a robust solution for the choice of seed nodes 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010400" y="44958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300A89-EB77-514C-A1EB-47B3373828CD}"/>
              </a:ext>
            </a:extLst>
          </p:cNvPr>
          <p:cNvSpPr txBox="1"/>
          <p:nvPr/>
        </p:nvSpPr>
        <p:spPr>
          <a:xfrm>
            <a:off x="6510458" y="397470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DC1F6E-771D-1844-9789-7DFB1280834F}"/>
              </a:ext>
            </a:extLst>
          </p:cNvPr>
          <p:cNvSpPr txBox="1"/>
          <p:nvPr/>
        </p:nvSpPr>
        <p:spPr>
          <a:xfrm>
            <a:off x="6510458" y="545203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201180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1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Strategic Marketing: </a:t>
            </a:r>
            <a:br>
              <a:rPr lang="en-US"/>
            </a:br>
            <a:r>
              <a:rPr lang="en-US"/>
              <a:t>Maximize Collective Influence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286000"/>
          </a:xfrm>
        </p:spPr>
        <p:txBody>
          <a:bodyPr/>
          <a:lstStyle/>
          <a:p>
            <a:r>
              <a:rPr lang="en-US" sz="2000" dirty="0"/>
              <a:t>How about choosing </a:t>
            </a:r>
            <a:r>
              <a:rPr lang="en-US" sz="2000" b="1" dirty="0"/>
              <a:t>two nodes </a:t>
            </a:r>
            <a:r>
              <a:rPr lang="en-US" sz="2000" dirty="0"/>
              <a:t>to seed?</a:t>
            </a:r>
          </a:p>
          <a:p>
            <a:r>
              <a:rPr lang="en-US" sz="2000" dirty="0"/>
              <a:t>Two most important by </a:t>
            </a:r>
            <a:r>
              <a:rPr lang="en-US" sz="2000" b="1" dirty="0" err="1"/>
              <a:t>betweenness</a:t>
            </a:r>
            <a:r>
              <a:rPr lang="en-US" sz="2000" dirty="0"/>
              <a:t> centrality: </a:t>
            </a:r>
            <a:r>
              <a:rPr lang="en-US" sz="2000" b="1" dirty="0"/>
              <a:t>Cara</a:t>
            </a:r>
            <a:r>
              <a:rPr lang="en-US" sz="2000" dirty="0"/>
              <a:t> and </a:t>
            </a:r>
            <a:r>
              <a:rPr lang="en-US" sz="2000" b="1" dirty="0"/>
              <a:t>Anna </a:t>
            </a:r>
          </a:p>
          <a:p>
            <a:r>
              <a:rPr lang="en-US" sz="2000" dirty="0"/>
              <a:t>What would happen? </a:t>
            </a:r>
          </a:p>
          <a:p>
            <a:r>
              <a:rPr lang="en-US" sz="2000" dirty="0"/>
              <a:t>Actually </a:t>
            </a:r>
            <a:r>
              <a:rPr lang="en-US" sz="2000" b="1" dirty="0"/>
              <a:t>not much extra </a:t>
            </a:r>
            <a:r>
              <a:rPr lang="en-US" sz="2000" dirty="0"/>
              <a:t>from when we just seeded Cara </a:t>
            </a:r>
          </a:p>
          <a:p>
            <a:r>
              <a:rPr lang="en-US" sz="2000" dirty="0"/>
              <a:t>Does there exist </a:t>
            </a:r>
            <a:r>
              <a:rPr lang="en-US" sz="2000" b="1" dirty="0"/>
              <a:t>a set of two nodes </a:t>
            </a:r>
            <a:r>
              <a:rPr lang="en-US" sz="2000" dirty="0"/>
              <a:t>that will cause the whole network to flip </a:t>
            </a:r>
            <a:r>
              <a:rPr lang="en-US" sz="2000" b="1" dirty="0">
                <a:solidFill>
                  <a:srgbClr val="0000FF"/>
                </a:solidFill>
              </a:rPr>
              <a:t>faster than </a:t>
            </a:r>
            <a:r>
              <a:rPr lang="en-US" sz="2000" dirty="0"/>
              <a:t>just seeded Dana or Evan (5 steps)?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8533" y="3810000"/>
            <a:ext cx="41910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/>
              <a:t>After one iteration, we cause everyone to flip except Evan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After two iterations, Evan also flips </a:t>
            </a:r>
            <a:br>
              <a:rPr lang="en-US" sz="2000" dirty="0"/>
            </a:br>
            <a:endParaRPr lang="en-US" sz="2000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953" y="4876800"/>
            <a:ext cx="2853613" cy="187687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069C666-2CC0-4C43-8AD9-5D48DB931FCC}"/>
              </a:ext>
            </a:extLst>
          </p:cNvPr>
          <p:cNvGrpSpPr/>
          <p:nvPr/>
        </p:nvGrpSpPr>
        <p:grpSpPr>
          <a:xfrm>
            <a:off x="4495800" y="3733800"/>
            <a:ext cx="4475935" cy="3103358"/>
            <a:chOff x="4399284" y="3725333"/>
            <a:chExt cx="4572000" cy="313266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99284" y="3725333"/>
              <a:ext cx="4572000" cy="313266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608B81F-0446-254F-B9D3-FE3D1021C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90084" y="4800599"/>
              <a:ext cx="325116" cy="2963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61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Choosing based on centrality is </a:t>
            </a:r>
            <a:r>
              <a:rPr lang="en-US" b="1" dirty="0"/>
              <a:t>not always </a:t>
            </a:r>
            <a:r>
              <a:rPr lang="en-US" dirty="0"/>
              <a:t>going to be the best strategy</a:t>
            </a:r>
          </a:p>
          <a:p>
            <a:r>
              <a:rPr lang="en-US" dirty="0"/>
              <a:t>The important thing is to make sure the node</a:t>
            </a:r>
            <a:r>
              <a:rPr lang="en-US" b="1" dirty="0">
                <a:solidFill>
                  <a:srgbClr val="0000FF"/>
                </a:solidFill>
              </a:rPr>
              <a:t>s</a:t>
            </a:r>
            <a:r>
              <a:rPr lang="en-US" dirty="0"/>
              <a:t> we choose will </a:t>
            </a:r>
            <a:r>
              <a:rPr lang="en-US" b="1" dirty="0">
                <a:solidFill>
                  <a:srgbClr val="0000FF"/>
                </a:solidFill>
              </a:rPr>
              <a:t>collectively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/>
              <a:t>have the most influence</a:t>
            </a:r>
          </a:p>
          <a:p>
            <a:r>
              <a:rPr lang="en-US" dirty="0"/>
              <a:t>This is not an easy task, especially in realistic social networks that have </a:t>
            </a:r>
            <a:r>
              <a:rPr lang="en-US" b="1" dirty="0"/>
              <a:t>billions of nodes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773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Friends on Facebook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Facebook’s “friend” feature is the function that made it so popular in the first place</a:t>
            </a:r>
          </a:p>
          <a:p>
            <a:r>
              <a:rPr lang="en-US" dirty="0"/>
              <a:t>Think about all connections that have been established between people through “add friend” button over the years </a:t>
            </a:r>
          </a:p>
          <a:p>
            <a:r>
              <a:rPr lang="en-US" dirty="0"/>
              <a:t>These </a:t>
            </a:r>
            <a:r>
              <a:rPr lang="en-US" b="1" dirty="0"/>
              <a:t>links</a:t>
            </a:r>
            <a:r>
              <a:rPr lang="en-US" dirty="0"/>
              <a:t>, and the </a:t>
            </a:r>
            <a:r>
              <a:rPr lang="en-US" b="1" dirty="0"/>
              <a:t>interactions</a:t>
            </a:r>
            <a:r>
              <a:rPr lang="en-US" dirty="0"/>
              <a:t> they enable, bridge the gap between FB as a </a:t>
            </a:r>
            <a:r>
              <a:rPr lang="en-US" b="1" dirty="0"/>
              <a:t>social media </a:t>
            </a:r>
            <a:r>
              <a:rPr lang="en-US" dirty="0"/>
              <a:t>and a </a:t>
            </a:r>
            <a:r>
              <a:rPr lang="en-US" b="1" dirty="0"/>
              <a:t>social networking </a:t>
            </a:r>
            <a:r>
              <a:rPr lang="en-US" dirty="0"/>
              <a:t>site </a:t>
            </a:r>
          </a:p>
          <a:p>
            <a:r>
              <a:rPr lang="en-US" dirty="0"/>
              <a:t>In 2015/2016, there were 1.5 billion users, and average person had 350 friends. That means the graph would have 1.5 billion nodes, and 1.5 x 350/2 </a:t>
            </a:r>
            <a:r>
              <a:rPr lang="en-US" b="1" dirty="0"/>
              <a:t>≅ </a:t>
            </a:r>
            <a:r>
              <a:rPr lang="en-US" dirty="0"/>
              <a:t>260 billion links </a:t>
            </a:r>
          </a:p>
          <a:p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39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Twitter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By Twitter’s 9</a:t>
            </a:r>
            <a:r>
              <a:rPr lang="en-US" sz="2000" baseline="30000" dirty="0"/>
              <a:t>th</a:t>
            </a:r>
            <a:r>
              <a:rPr lang="en-US" sz="2000" dirty="0"/>
              <a:t> anniversary in 2015, it was handling more almost 500 million tweets per day (that’s almost 6,000 per second!)</a:t>
            </a:r>
          </a:p>
          <a:p>
            <a:r>
              <a:rPr lang="en-US" sz="2000" dirty="0"/>
              <a:t>Twitter tend to </a:t>
            </a:r>
            <a:r>
              <a:rPr lang="en-US" sz="2000" b="1" dirty="0"/>
              <a:t>spike in usage </a:t>
            </a:r>
            <a:r>
              <a:rPr lang="en-US" sz="2000" dirty="0"/>
              <a:t>during </a:t>
            </a:r>
            <a:r>
              <a:rPr lang="en-US" sz="2000" b="1" dirty="0"/>
              <a:t>major events</a:t>
            </a:r>
            <a:endParaRPr lang="en-US" sz="2000" dirty="0"/>
          </a:p>
          <a:p>
            <a:r>
              <a:rPr lang="en-US" sz="2000" dirty="0"/>
              <a:t>During the east-coast earthquake in summer 2011, tweets traveled faster than the earthquake itself from Virginia to New York: 10 seconds (left) and 80 seconds (right) after earthquake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1" y="3884952"/>
            <a:ext cx="8594077" cy="2819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337656"/>
            <a:ext cx="1173420" cy="101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882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Important?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/>
              <a:t>Two questions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how can we measure </a:t>
            </a:r>
            <a:r>
              <a:rPr lang="en-US" sz="2000" b="1" dirty="0">
                <a:solidFill>
                  <a:srgbClr val="0000FF"/>
                </a:solidFill>
              </a:rPr>
              <a:t>influential power </a:t>
            </a:r>
            <a:r>
              <a:rPr lang="en-US" sz="2000" dirty="0"/>
              <a:t>of individuals?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how can we leverage the knowledge of who’s influential and who’s not to actually influence people online? </a:t>
            </a:r>
          </a:p>
          <a:p>
            <a:r>
              <a:rPr lang="en-US" sz="2200" dirty="0"/>
              <a:t>(1) Quantify a person’s “influence” by </a:t>
            </a:r>
          </a:p>
          <a:p>
            <a:pPr lvl="1"/>
            <a:r>
              <a:rPr lang="en-US" sz="2000" dirty="0"/>
              <a:t>number of followers, number of retweets, number of </a:t>
            </a:r>
            <a:r>
              <a:rPr lang="en-US" sz="2000" dirty="0" err="1"/>
              <a:t>repostings</a:t>
            </a:r>
            <a:r>
              <a:rPr lang="en-US" sz="2000" dirty="0"/>
              <a:t> the person has, etc.</a:t>
            </a:r>
          </a:p>
          <a:p>
            <a:r>
              <a:rPr lang="en-US" sz="2200" dirty="0"/>
              <a:t>(2) How would a marketing firm use knowledge of influential power to help sell a product? </a:t>
            </a:r>
          </a:p>
          <a:p>
            <a:pPr lvl="1"/>
            <a:r>
              <a:rPr lang="en-US" sz="2000" dirty="0"/>
              <a:t>try to get the product in the hands of the people who are believed to have the </a:t>
            </a:r>
            <a:r>
              <a:rPr lang="en-US" sz="2000" b="1" dirty="0">
                <a:solidFill>
                  <a:srgbClr val="0000FF"/>
                </a:solidFill>
              </a:rPr>
              <a:t>most</a:t>
            </a:r>
            <a:r>
              <a:rPr lang="en-US" sz="2000" dirty="0"/>
              <a:t> </a:t>
            </a:r>
            <a:r>
              <a:rPr lang="en-US" sz="2000" b="1" dirty="0"/>
              <a:t>social influence</a:t>
            </a:r>
          </a:p>
          <a:p>
            <a:pPr lvl="1"/>
            <a:r>
              <a:rPr lang="en-US" sz="2000" dirty="0"/>
              <a:t>may </a:t>
            </a:r>
            <a:r>
              <a:rPr lang="en-US" sz="2000" b="1" dirty="0"/>
              <a:t>incentivize</a:t>
            </a:r>
            <a:r>
              <a:rPr lang="en-US" sz="2000" dirty="0"/>
              <a:t> a few influential individuals, or a large number of randomly chosen but reasonably influential people, hoping that when people see them with the product they will decide to buy it </a:t>
            </a:r>
          </a:p>
          <a:p>
            <a:pPr lvl="1"/>
            <a:endParaRPr lang="en-US" dirty="0"/>
          </a:p>
          <a:p>
            <a:r>
              <a:rPr lang="en-US" dirty="0"/>
              <a:t> 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53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Definitions of Social Importance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200400"/>
          </a:xfrm>
        </p:spPr>
        <p:txBody>
          <a:bodyPr/>
          <a:lstStyle/>
          <a:p>
            <a:r>
              <a:rPr lang="en-US" sz="2000" dirty="0"/>
              <a:t>How can we measure a person’s importance in a </a:t>
            </a:r>
            <a:r>
              <a:rPr lang="en-US" sz="2000" b="1" dirty="0"/>
              <a:t>social network</a:t>
            </a:r>
            <a:r>
              <a:rPr lang="en-US" sz="2000" dirty="0"/>
              <a:t>? </a:t>
            </a:r>
          </a:p>
          <a:p>
            <a:r>
              <a:rPr lang="en-US" sz="2000" dirty="0"/>
              <a:t>Start with </a:t>
            </a:r>
            <a:r>
              <a:rPr lang="en-US" sz="2000" b="1" dirty="0">
                <a:solidFill>
                  <a:srgbClr val="0000FF"/>
                </a:solidFill>
              </a:rPr>
              <a:t>social graph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/>
              <a:t>of the network, where each node is a person </a:t>
            </a:r>
          </a:p>
          <a:p>
            <a:r>
              <a:rPr lang="en-US" sz="2000" dirty="0"/>
              <a:t>There are many possibilities for what </a:t>
            </a:r>
            <a:r>
              <a:rPr lang="en-US" sz="2000" b="1" dirty="0"/>
              <a:t>links</a:t>
            </a:r>
            <a:r>
              <a:rPr lang="en-US" sz="2000" dirty="0"/>
              <a:t> in a social graph can </a:t>
            </a:r>
            <a:r>
              <a:rPr lang="en-US" sz="2000" b="1" dirty="0"/>
              <a:t>symbolize </a:t>
            </a:r>
            <a:r>
              <a:rPr lang="en-US" sz="2000" dirty="0"/>
              <a:t>(directed or undirected, weighted or unweighted, depending on what we want the graph to represent)</a:t>
            </a:r>
          </a:p>
          <a:p>
            <a:r>
              <a:rPr lang="en-US" sz="2000" b="1" dirty="0"/>
              <a:t>Undirected</a:t>
            </a:r>
            <a:r>
              <a:rPr lang="en-US" sz="2000" dirty="0"/>
              <a:t> links represent </a:t>
            </a:r>
            <a:r>
              <a:rPr lang="en-US" sz="2000" b="1" dirty="0">
                <a:solidFill>
                  <a:srgbClr val="0000FF"/>
                </a:solidFill>
              </a:rPr>
              <a:t>acquaintance</a:t>
            </a:r>
            <a:r>
              <a:rPr lang="en-US" sz="2000" b="1" dirty="0"/>
              <a:t> </a:t>
            </a:r>
            <a:r>
              <a:rPr lang="en-US" sz="2000" dirty="0"/>
              <a:t>between two persons</a:t>
            </a:r>
          </a:p>
          <a:p>
            <a:r>
              <a:rPr lang="en-US" sz="2000" dirty="0"/>
              <a:t>Links in Twitter’s graph of </a:t>
            </a:r>
            <a:r>
              <a:rPr lang="en-US" sz="2000" b="1" dirty="0"/>
              <a:t>following</a:t>
            </a:r>
            <a:r>
              <a:rPr lang="en-US" sz="2000" dirty="0"/>
              <a:t> relationships are </a:t>
            </a:r>
            <a:r>
              <a:rPr lang="en-US" sz="2000" b="1" dirty="0"/>
              <a:t>directed </a:t>
            </a:r>
          </a:p>
          <a:p>
            <a:r>
              <a:rPr lang="en-US" sz="2000" dirty="0"/>
              <a:t>Measure a node’s </a:t>
            </a:r>
            <a:r>
              <a:rPr lang="en-US" sz="2000" b="1" dirty="0">
                <a:solidFill>
                  <a:srgbClr val="0000FF"/>
                </a:solidFill>
              </a:rPr>
              <a:t>importance</a:t>
            </a:r>
            <a:r>
              <a:rPr lang="en-US" sz="2000" dirty="0"/>
              <a:t> via its </a:t>
            </a:r>
            <a:r>
              <a:rPr lang="en-US" sz="2000" b="1" dirty="0">
                <a:solidFill>
                  <a:srgbClr val="0000FF"/>
                </a:solidFill>
              </a:rPr>
              <a:t>centrality </a:t>
            </a:r>
            <a:r>
              <a:rPr lang="en-US" sz="2000" dirty="0"/>
              <a:t>on social graph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4741206"/>
            <a:ext cx="3111500" cy="20464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8E6F1E-415F-4E45-845C-07DD465C7069}"/>
              </a:ext>
            </a:extLst>
          </p:cNvPr>
          <p:cNvSpPr txBox="1"/>
          <p:nvPr/>
        </p:nvSpPr>
        <p:spPr>
          <a:xfrm>
            <a:off x="861646" y="5348951"/>
            <a:ext cx="46775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How do we “model” a social network among people?</a:t>
            </a:r>
          </a:p>
        </p:txBody>
      </p:sp>
    </p:spTree>
    <p:extLst>
      <p:ext uri="{BB962C8B-B14F-4D97-AF65-F5344CB8AC3E}">
        <p14:creationId xmlns:p14="http://schemas.microsoft.com/office/powerpoint/2010/main" val="123192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Centrality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87908"/>
            <a:ext cx="8229600" cy="4525963"/>
          </a:xfrm>
        </p:spPr>
        <p:txBody>
          <a:bodyPr/>
          <a:lstStyle/>
          <a:p>
            <a:pPr marL="285750" indent="-285750">
              <a:buFont typeface="Arial" charset="0"/>
              <a:buChar char="•"/>
            </a:pPr>
            <a:endParaRPr lang="en-US" sz="2000" dirty="0"/>
          </a:p>
          <a:p>
            <a:pPr marL="285750" indent="-285750">
              <a:buFont typeface="Arial" charset="0"/>
              <a:buChar char="•"/>
            </a:pPr>
            <a:endParaRPr lang="en-US" sz="2000" dirty="0"/>
          </a:p>
          <a:p>
            <a:pPr marL="285750" indent="-285750">
              <a:buFont typeface="Arial" charset="0"/>
              <a:buChar char="•"/>
            </a:pPr>
            <a:endParaRPr lang="en-US" sz="2000" dirty="0"/>
          </a:p>
          <a:p>
            <a:pPr marL="285750" indent="-285750">
              <a:buFont typeface="Arial" charset="0"/>
              <a:buChar char="•"/>
            </a:pPr>
            <a:endParaRPr lang="en-US" sz="2000" dirty="0"/>
          </a:p>
          <a:p>
            <a:pPr marL="285750" indent="-285750">
              <a:buFont typeface="Arial" charset="0"/>
              <a:buChar char="•"/>
            </a:pPr>
            <a:endParaRPr lang="en-US" sz="2000" dirty="0"/>
          </a:p>
          <a:p>
            <a:pPr marL="285750" indent="-285750">
              <a:buFont typeface="Arial" charset="0"/>
              <a:buChar char="•"/>
            </a:pPr>
            <a:endParaRPr lang="en-US" sz="2000" dirty="0"/>
          </a:p>
          <a:p>
            <a:pPr marL="285750" indent="-285750">
              <a:buFont typeface="Arial" charset="0"/>
              <a:buChar char="•"/>
            </a:pPr>
            <a:endParaRPr lang="en-US" sz="2000" dirty="0"/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Centrality is an </a:t>
            </a:r>
            <a:r>
              <a:rPr lang="en-US" sz="2000" b="1" dirty="0">
                <a:solidFill>
                  <a:srgbClr val="0000FF"/>
                </a:solidFill>
              </a:rPr>
              <a:t>index</a:t>
            </a:r>
            <a:r>
              <a:rPr lang="en-US" sz="2000" dirty="0"/>
              <a:t> that answers the question "What characterizes an </a:t>
            </a:r>
            <a:r>
              <a:rPr lang="en-US" sz="2000" b="1" dirty="0"/>
              <a:t>important vertex </a:t>
            </a:r>
            <a:r>
              <a:rPr lang="en-US" sz="2000" dirty="0"/>
              <a:t>in a graph?”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Each index is given in terms of a </a:t>
            </a:r>
            <a:r>
              <a:rPr lang="en-US" sz="2000" b="1" dirty="0"/>
              <a:t>real-valued function </a:t>
            </a:r>
            <a:r>
              <a:rPr lang="en-US" sz="2000" dirty="0"/>
              <a:t>on the vertices of a graph, where the values produced are expected to provide a </a:t>
            </a:r>
            <a:r>
              <a:rPr lang="en-US" sz="2000" b="1" dirty="0"/>
              <a:t>ranking</a:t>
            </a:r>
            <a:r>
              <a:rPr lang="en-US" sz="2000" dirty="0"/>
              <a:t> which identifies the most important nodes</a:t>
            </a:r>
            <a:endParaRPr lang="en-US" sz="2000" b="1" dirty="0">
              <a:solidFill>
                <a:srgbClr val="FF00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000" b="1" dirty="0"/>
              <a:t>Different centrality indices (functions): </a:t>
            </a:r>
            <a:r>
              <a:rPr lang="en-US" b="1" dirty="0">
                <a:solidFill>
                  <a:srgbClr val="0000FF"/>
                </a:solidFill>
              </a:rPr>
              <a:t>degree</a:t>
            </a:r>
            <a:r>
              <a:rPr lang="en-US" dirty="0"/>
              <a:t>,</a:t>
            </a:r>
            <a:r>
              <a:rPr lang="en-US" b="1" dirty="0">
                <a:solidFill>
                  <a:srgbClr val="0000FF"/>
                </a:solidFill>
              </a:rPr>
              <a:t> closeness</a:t>
            </a:r>
            <a:r>
              <a:rPr lang="en-US" dirty="0"/>
              <a:t>,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betweenness</a:t>
            </a:r>
            <a:r>
              <a:rPr lang="en-US" dirty="0"/>
              <a:t>, etc.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2957" y="1295400"/>
            <a:ext cx="5771043" cy="29718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3886200" y="3886200"/>
            <a:ext cx="3124200" cy="228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10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Degree Centrality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362200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FF"/>
                </a:solidFill>
              </a:rPr>
              <a:t>Degree</a:t>
            </a:r>
            <a:r>
              <a:rPr lang="en-US" sz="2000" dirty="0"/>
              <a:t>: the number of nodes connected to the node in question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Degrees of Anna (2), Ben (1), Cara (3), Dana (3), Evan (3), Frank (2)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Cara, Dana, and Evan </a:t>
            </a:r>
            <a:r>
              <a:rPr lang="en-US" sz="2000" b="1" dirty="0"/>
              <a:t>tied</a:t>
            </a:r>
            <a:r>
              <a:rPr lang="en-US" sz="2000" dirty="0"/>
              <a:t> as the most important, followed by Anna and Frank tied as the second most important, and finally Ben as the least important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Is this reasonable? 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3276600"/>
            <a:ext cx="3111500" cy="20464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0200" y="3775164"/>
            <a:ext cx="5410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b="1" dirty="0">
                <a:solidFill>
                  <a:srgbClr val="0000FF"/>
                </a:solidFill>
              </a:rPr>
              <a:t>Ben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/>
              <a:t>should probably be the least important: his only connection is to Anna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dirty="0"/>
              <a:t>we can also agree that </a:t>
            </a:r>
            <a:r>
              <a:rPr lang="en-US" b="1" dirty="0">
                <a:solidFill>
                  <a:srgbClr val="0000FF"/>
                </a:solidFill>
              </a:rPr>
              <a:t>Dana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/>
              <a:t>and </a:t>
            </a:r>
            <a:r>
              <a:rPr lang="en-US" b="1" dirty="0">
                <a:solidFill>
                  <a:srgbClr val="0000FF"/>
                </a:solidFill>
              </a:rPr>
              <a:t>Evan</a:t>
            </a:r>
            <a:r>
              <a:rPr lang="en-US" dirty="0"/>
              <a:t> are equal in their importance, because they connect to the same people 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dirty="0"/>
              <a:t>how about </a:t>
            </a:r>
            <a:r>
              <a:rPr lang="en-US" b="1" dirty="0">
                <a:solidFill>
                  <a:srgbClr val="0000FF"/>
                </a:solidFill>
              </a:rPr>
              <a:t>Cara</a:t>
            </a:r>
            <a:r>
              <a:rPr lang="en-US" dirty="0"/>
              <a:t>?</a:t>
            </a:r>
          </a:p>
          <a:p>
            <a:pPr marL="1200150" lvl="2" indent="-28575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dirty="0"/>
              <a:t>without Cara, network is </a:t>
            </a:r>
            <a:r>
              <a:rPr lang="en-US" b="1" dirty="0"/>
              <a:t>partitioned</a:t>
            </a: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dirty="0"/>
              <a:t>should</a:t>
            </a:r>
            <a:r>
              <a:rPr lang="en-US" b="1" dirty="0"/>
              <a:t> </a:t>
            </a:r>
            <a:r>
              <a:rPr lang="en-US" dirty="0"/>
              <a:t>Anna and Cara be more important since they are more vital to graph’s connectivity? </a:t>
            </a: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endParaRPr lang="en-US" b="1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5483324"/>
            <a:ext cx="1879600" cy="12700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5562600" y="5638800"/>
            <a:ext cx="2057400" cy="4572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1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27647</TotalTime>
  <Words>3230</Words>
  <Application>Microsoft Macintosh PowerPoint</Application>
  <PresentationFormat>On-screen Show (4:3)</PresentationFormat>
  <Paragraphs>282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ＭＳ Ｐゴシック</vt:lpstr>
      <vt:lpstr>Arial</vt:lpstr>
      <vt:lpstr>Calibri</vt:lpstr>
      <vt:lpstr>Comic Sans MS</vt:lpstr>
      <vt:lpstr>Times New Roman</vt:lpstr>
      <vt:lpstr>Default Design</vt:lpstr>
      <vt:lpstr>Chapter 10 Influencing People</vt:lpstr>
      <vt:lpstr>Introduction</vt:lpstr>
      <vt:lpstr>Facebook</vt:lpstr>
      <vt:lpstr>Friends on Facebook</vt:lpstr>
      <vt:lpstr>Twitter</vt:lpstr>
      <vt:lpstr>Who Is Important?</vt:lpstr>
      <vt:lpstr>Definitions of Social Importance</vt:lpstr>
      <vt:lpstr>Centrality</vt:lpstr>
      <vt:lpstr>Degree Centrality</vt:lpstr>
      <vt:lpstr>Degree Centrality</vt:lpstr>
      <vt:lpstr>Closeness Centrality</vt:lpstr>
      <vt:lpstr>Closeness Centrality</vt:lpstr>
      <vt:lpstr>Closeness Centrality</vt:lpstr>
      <vt:lpstr>Closeness Centrality</vt:lpstr>
      <vt:lpstr>Betweenness Centrality</vt:lpstr>
      <vt:lpstr>Betweenness Centrality</vt:lpstr>
      <vt:lpstr>Betweenness Centrality</vt:lpstr>
      <vt:lpstr>Betweenness Centrality</vt:lpstr>
      <vt:lpstr>Betweenness Centrality</vt:lpstr>
      <vt:lpstr>Betweenness Centrality</vt:lpstr>
      <vt:lpstr>Betweenness Centrality</vt:lpstr>
      <vt:lpstr>Centrality</vt:lpstr>
      <vt:lpstr>Influencing Socially  through Contagion</vt:lpstr>
      <vt:lpstr>Influencing Socially  through Contagion</vt:lpstr>
      <vt:lpstr>Influencing Socially  through Contagion</vt:lpstr>
      <vt:lpstr>Contagion – 1st Step</vt:lpstr>
      <vt:lpstr>Contagion – 2nd and 3rd Steps</vt:lpstr>
      <vt:lpstr>Contagion – After 3rd Step</vt:lpstr>
      <vt:lpstr>Strategic Marketing:  Maximize Collective Influence </vt:lpstr>
      <vt:lpstr>Strategic Marketing:  Maximize Collective Influence </vt:lpstr>
      <vt:lpstr>Strategic Marketing:  Maximize Collective Influence </vt:lpstr>
      <vt:lpstr>Strategic Marketing:  Maximize Collective Influence </vt:lpstr>
      <vt:lpstr>Conclusion</vt:lpstr>
    </vt:vector>
  </TitlesOfParts>
  <Company>UD CIS</Company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Unix System Overview</dc:title>
  <dc:creator>CHien-Chung Shen</dc:creator>
  <cp:lastModifiedBy>Shen, Chien-Chung</cp:lastModifiedBy>
  <cp:revision>247</cp:revision>
  <cp:lastPrinted>2012-08-31T14:00:57Z</cp:lastPrinted>
  <dcterms:created xsi:type="dcterms:W3CDTF">2012-06-22T13:42:06Z</dcterms:created>
  <dcterms:modified xsi:type="dcterms:W3CDTF">2018-08-06T16:49:30Z</dcterms:modified>
</cp:coreProperties>
</file>